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780" r:id="rId2"/>
    <p:sldMasterId id="2147483792" r:id="rId3"/>
  </p:sldMasterIdLst>
  <p:notesMasterIdLst>
    <p:notesMasterId r:id="rId47"/>
  </p:notesMasterIdLst>
  <p:sldIdLst>
    <p:sldId id="256" r:id="rId4"/>
    <p:sldId id="294" r:id="rId5"/>
    <p:sldId id="295" r:id="rId6"/>
    <p:sldId id="296" r:id="rId7"/>
    <p:sldId id="297" r:id="rId8"/>
    <p:sldId id="279" r:id="rId9"/>
    <p:sldId id="292" r:id="rId10"/>
    <p:sldId id="257" r:id="rId11"/>
    <p:sldId id="293" r:id="rId12"/>
    <p:sldId id="258" r:id="rId13"/>
    <p:sldId id="259" r:id="rId14"/>
    <p:sldId id="260" r:id="rId15"/>
    <p:sldId id="261" r:id="rId16"/>
    <p:sldId id="262" r:id="rId17"/>
    <p:sldId id="265" r:id="rId18"/>
    <p:sldId id="263" r:id="rId19"/>
    <p:sldId id="266" r:id="rId20"/>
    <p:sldId id="267" r:id="rId21"/>
    <p:sldId id="269" r:id="rId22"/>
    <p:sldId id="280" r:id="rId23"/>
    <p:sldId id="302" r:id="rId24"/>
    <p:sldId id="270" r:id="rId25"/>
    <p:sldId id="271" r:id="rId26"/>
    <p:sldId id="272" r:id="rId27"/>
    <p:sldId id="273" r:id="rId28"/>
    <p:sldId id="301" r:id="rId29"/>
    <p:sldId id="274" r:id="rId30"/>
    <p:sldId id="275" r:id="rId31"/>
    <p:sldId id="276" r:id="rId32"/>
    <p:sldId id="277" r:id="rId33"/>
    <p:sldId id="278" r:id="rId34"/>
    <p:sldId id="299" r:id="rId35"/>
    <p:sldId id="298" r:id="rId36"/>
    <p:sldId id="300" r:id="rId37"/>
    <p:sldId id="284" r:id="rId38"/>
    <p:sldId id="285" r:id="rId39"/>
    <p:sldId id="286" r:id="rId40"/>
    <p:sldId id="288" r:id="rId41"/>
    <p:sldId id="289" r:id="rId42"/>
    <p:sldId id="290" r:id="rId43"/>
    <p:sldId id="303" r:id="rId44"/>
    <p:sldId id="304" r:id="rId45"/>
    <p:sldId id="283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8CFF42-0265-483F-A02F-8385A019CB42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1181B1-DC6C-4D77-AC7A-2D2813F3FC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181B1-DC6C-4D77-AC7A-2D2813F3FC16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73D28C3-C366-4D72-8163-98194937FB4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579272D-545C-414A-809C-36BEC080957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B31EB-5A56-4D22-B265-EC88EFECC669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1BD84D-5B8F-41FD-81EF-CF4F3AEA1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  <p:sldLayoutId id="214748380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7.jpeg"/><Relationship Id="rId11" Type="http://schemas.openxmlformats.org/officeDocument/2006/relationships/image" Target="../media/image42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45.jpeg"/><Relationship Id="rId7" Type="http://schemas.openxmlformats.org/officeDocument/2006/relationships/image" Target="../media/image48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1.jpeg"/><Relationship Id="rId9" Type="http://schemas.openxmlformats.org/officeDocument/2006/relationships/image" Target="../media/image49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53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2.jpeg"/><Relationship Id="rId5" Type="http://schemas.openxmlformats.org/officeDocument/2006/relationships/image" Target="../media/image48.jpeg"/><Relationship Id="rId4" Type="http://schemas.openxmlformats.org/officeDocument/2006/relationships/image" Target="../media/image51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915816" y="332656"/>
            <a:ext cx="5556452" cy="1800200"/>
          </a:xfrm>
        </p:spPr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5400" dirty="0" smtClean="0"/>
              <a:t>КОВРОВЫЕ </a:t>
            </a:r>
            <a:br>
              <a:rPr lang="ru-RU" sz="5400" dirty="0" smtClean="0"/>
            </a:br>
            <a:r>
              <a:rPr lang="ru-RU" sz="5400" dirty="0" smtClean="0"/>
              <a:t>КЛУМБЫ</a:t>
            </a:r>
            <a:endParaRPr lang="ru-RU" sz="5400" dirty="0"/>
          </a:p>
        </p:txBody>
      </p:sp>
      <p:pic>
        <p:nvPicPr>
          <p:cNvPr id="4" name="Picture 2" descr="D:\МОИ ДОКУМЕНТЫ\Мои рисуночки\Коллекция картинок (Microsoft)\j03138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267490"/>
            <a:ext cx="6444208" cy="45905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ДОКУМЕНТЫ\Vistavki\0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00708"/>
            <a:ext cx="7632848" cy="5724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7355160" cy="4680520"/>
          </a:xfrm>
          <a:solidFill>
            <a:schemeClr val="accent5">
              <a:lumMod val="40000"/>
              <a:lumOff val="60000"/>
            </a:schemeClr>
          </a:solidFill>
          <a:ln>
            <a:solidFill>
              <a:srgbClr val="990099"/>
            </a:solidFill>
          </a:ln>
        </p:spPr>
        <p:txBody>
          <a:bodyPr/>
          <a:lstStyle/>
          <a:p>
            <a:r>
              <a:rPr lang="ru-RU" sz="3200" dirty="0" smtClean="0"/>
              <a:t>Ковровые клумбы имеют различного рода геометрическую форму. Это может быть овал, квадрат, круг или иная форма, возможно, это будет круг с причудливо пересекающимися линиями цветов, которые будут разделять симметричные дорожки из декоративной отсыпки.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ДОКУМЕНТЫ\Vistavki\0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2182" b="3390"/>
          <a:stretch>
            <a:fillRect/>
          </a:stretch>
        </p:blipFill>
        <p:spPr bwMode="auto">
          <a:xfrm>
            <a:off x="179512" y="620688"/>
            <a:ext cx="7776864" cy="5760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5389098" y="908720"/>
            <a:ext cx="3429000" cy="429515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В большинстве случаев клумбы высаживают на газоне, но возможна высадка и на другом фоне.</a:t>
            </a:r>
            <a:br>
              <a:rPr lang="ru-RU" sz="3200" dirty="0" smtClean="0">
                <a:solidFill>
                  <a:schemeClr val="bg1"/>
                </a:solidFill>
              </a:rPr>
            </a:br>
            <a:endParaRPr lang="ru-RU" sz="3200" dirty="0"/>
          </a:p>
        </p:txBody>
      </p:sp>
      <p:pic>
        <p:nvPicPr>
          <p:cNvPr id="6147" name="Picture 3" descr="D:\МОИ ДОКУМЕНТЫ\Vistavki\11189675817621258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2486" r="12486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6632"/>
            <a:ext cx="7344816" cy="216024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400" dirty="0" smtClean="0"/>
              <a:t>Часто для придания клумбам изящности используется специально окрашенный декоративный гравий различных цветов – это позволяет создать форму, четко разделить границы, показать весьма ясные очертания фантазии в проектировании. 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  <p:pic>
        <p:nvPicPr>
          <p:cNvPr id="7170" name="Picture 2" descr="D:\МОИ ДОКУМЕНТЫ\Vistavki\111906536327071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299173"/>
            <a:ext cx="6552728" cy="4558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И ДОКУМЕНТЫ\Vistavki\0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926" b="2469"/>
          <a:stretch>
            <a:fillRect/>
          </a:stretch>
        </p:blipFill>
        <p:spPr bwMode="auto">
          <a:xfrm>
            <a:off x="179512" y="548680"/>
            <a:ext cx="7704856" cy="5688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И ДОКУМЕНТЫ\Vistavki\0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620688"/>
            <a:ext cx="8016891" cy="60126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796136" y="616530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Москва. ВВЦ. 2008г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7239000" cy="583504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Подбор растений зависит во многом от их формы.</a:t>
            </a:r>
          </a:p>
          <a:p>
            <a:r>
              <a:rPr lang="ru-RU" sz="3200" dirty="0" smtClean="0"/>
              <a:t>Важно какую форму то или иное растение будет иметь, и как это будет сочетаться с клумбой. </a:t>
            </a:r>
          </a:p>
          <a:p>
            <a:r>
              <a:rPr lang="ru-RU" sz="3200" dirty="0" smtClean="0"/>
              <a:t>Немало зависит от цвета цветущего растения, на ковровых клумбах редко высаживается пестрая смесь различных растений, в основном их гармонично чередуют группами.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И ДОКУМЕНТЫ\Vistavki\0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764704"/>
            <a:ext cx="7806845" cy="58551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88640"/>
            <a:ext cx="7427168" cy="18002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Для посадки используется уже готовая рассада, которая должна иметь одинаковый размер и цветущие соцветия, важно правильно рассчитать ее количество, которое необходимо для клумбы. </a:t>
            </a:r>
          </a:p>
          <a:p>
            <a:endParaRPr lang="ru-RU" dirty="0"/>
          </a:p>
        </p:txBody>
      </p:sp>
      <p:pic>
        <p:nvPicPr>
          <p:cNvPr id="9218" name="Picture 2" descr="D:\МОИ ДОКУМЕНТЫ\Vistavki\03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71600" y="1916832"/>
            <a:ext cx="6336704" cy="47516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88641"/>
            <a:ext cx="77048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ПРОЕКТ СОЗДАН:</a:t>
            </a:r>
            <a:endParaRPr lang="ru-RU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31840" y="980728"/>
            <a:ext cx="4896544" cy="20867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 smtClean="0"/>
              <a:t>Автор проекта: </a:t>
            </a:r>
          </a:p>
          <a:p>
            <a:pPr algn="ctr">
              <a:lnSpc>
                <a:spcPct val="90000"/>
              </a:lnSpc>
            </a:pPr>
            <a:r>
              <a:rPr lang="ru-RU" sz="2400" b="1" dirty="0" smtClean="0"/>
              <a:t>Семёнова Анастасия</a:t>
            </a:r>
          </a:p>
          <a:p>
            <a:pPr algn="ctr">
              <a:lnSpc>
                <a:spcPct val="90000"/>
              </a:lnSpc>
            </a:pPr>
            <a:r>
              <a:rPr lang="ru-RU" sz="2400" dirty="0" smtClean="0"/>
              <a:t>  ученица 10 </a:t>
            </a:r>
            <a:r>
              <a:rPr lang="ru-RU" sz="2400" dirty="0" err="1" smtClean="0"/>
              <a:t>кл</a:t>
            </a:r>
            <a:r>
              <a:rPr lang="ru-RU" sz="2400" dirty="0" smtClean="0"/>
              <a:t>. МОУ </a:t>
            </a:r>
          </a:p>
          <a:p>
            <a:pPr algn="ctr">
              <a:lnSpc>
                <a:spcPct val="90000"/>
              </a:lnSpc>
            </a:pPr>
            <a:r>
              <a:rPr lang="ru-RU" sz="2400" dirty="0" smtClean="0"/>
              <a:t>Стаевской СОШ, занимающаяся в объединении «Ландшафтный дизайн»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3356992"/>
            <a:ext cx="4968552" cy="34163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Руководитель проекта</a:t>
            </a:r>
            <a:br>
              <a:rPr lang="ru-RU" sz="2400" b="1" dirty="0" smtClean="0"/>
            </a:br>
            <a:r>
              <a:rPr lang="ru-RU" sz="2400" b="1" dirty="0" smtClean="0"/>
              <a:t> Мызникова   Ирина Олеговна </a:t>
            </a: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dirty="0" smtClean="0"/>
              <a:t> - педагог дополнительного образования </a:t>
            </a:r>
          </a:p>
          <a:p>
            <a:pPr algn="ctr"/>
            <a:r>
              <a:rPr lang="ru-RU" sz="2400" i="1" dirty="0" smtClean="0"/>
              <a:t>МОУ ДОД </a:t>
            </a:r>
            <a:br>
              <a:rPr lang="ru-RU" sz="2400" i="1" dirty="0" smtClean="0"/>
            </a:br>
            <a:r>
              <a:rPr lang="ru-RU" sz="2400" i="1" dirty="0" smtClean="0"/>
              <a:t>«Станция юных </a:t>
            </a:r>
            <a:r>
              <a:rPr lang="ru-RU" sz="2400" dirty="0" smtClean="0"/>
              <a:t>натуралистов» </a:t>
            </a:r>
          </a:p>
          <a:p>
            <a:pPr algn="ctr"/>
            <a:r>
              <a:rPr lang="ru-RU" sz="2400" dirty="0" smtClean="0"/>
              <a:t>г.Мичуринск</a:t>
            </a:r>
            <a:r>
              <a:rPr lang="ru-RU" sz="2400" dirty="0" smtClean="0">
                <a:solidFill>
                  <a:schemeClr val="bg1"/>
                </a:solidFill>
              </a:rPr>
              <a:t/>
            </a:r>
            <a:br>
              <a:rPr lang="ru-RU" sz="2400" dirty="0" smtClean="0">
                <a:solidFill>
                  <a:schemeClr val="bg1"/>
                </a:solidFill>
              </a:rPr>
            </a:b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я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3861048"/>
            <a:ext cx="2016224" cy="27990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24744"/>
            <a:ext cx="1872208" cy="25328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sz="quarter"/>
          </p:nvPr>
        </p:nvSpPr>
        <p:spPr>
          <a:xfrm>
            <a:off x="395536" y="332656"/>
            <a:ext cx="8352928" cy="108012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СХЕМЫ  ковровых клумб из книги Кичунова Н.И. «Цветники и партер» 1904г.</a:t>
            </a:r>
            <a:endParaRPr lang="ru-RU" sz="3600" dirty="0"/>
          </a:p>
        </p:txBody>
      </p:sp>
      <p:pic>
        <p:nvPicPr>
          <p:cNvPr id="17410" name="Picture 2" descr="D:\МОИ ДОКУМЕНТЫ\МОИ ДОКУМЕНТЫ\Схемы клумб\Без имени-1.jpgа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012160" y="1124744"/>
            <a:ext cx="2512365" cy="26604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D:\МОИ ДОКУМЕНТЫ\МОИ ДОКУМЕНТЫ\Схемы клумб\Без имени-3.jpg а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0728"/>
            <a:ext cx="2936100" cy="28803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D:\МОИ ДОКУМЕНТЫ\МОИ ДОКУМЕНТЫ\Схемы клумб\Без имени-4.jpg а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612221"/>
            <a:ext cx="2880320" cy="32457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D:\МОИ ДОКУМЕНТЫ\МОИ ДОКУМЕНТЫ\Схемы клумб\Без имени-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1" y="1628800"/>
            <a:ext cx="2957245" cy="4608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 descr="D:\МОИ ДОКУМЕНТЫ\МОИ ДОКУМЕНТЫ\Схемы клумб\Без имени-2.jpg а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940152" y="3664727"/>
            <a:ext cx="2880320" cy="31932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692696"/>
            <a:ext cx="7300664" cy="5812656"/>
          </a:xfrm>
          <a:solidFill>
            <a:schemeClr val="accent2">
              <a:lumMod val="20000"/>
              <a:lumOff val="80000"/>
            </a:schemeClr>
          </a:solidFill>
          <a:ln>
            <a:solidFill>
              <a:srgbClr val="990099"/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 Особо пышное развитие этот стиль цветочного оформления имел в городах с начала до середины ХХ века. Особо полюбились ковровые цветники в СССР в период 30-60 годов, ведь они, более чем другие, являли собой помпезную роскошь и подтверждали «победу человека над природой». Именно в это время площади городов и скверы заполнились орнаментальными цветочными клумбами, портретами вождей и героев, «живыми» часами и вазами. Создание таких композиций весьма затратно – ведь они требуют огромного количества дорогостоящей рассады, большая часть которой получается от сохранененных зимой в теплицах маточников. 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Советская цветочно-декоративная живопись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03848" y="1412776"/>
            <a:ext cx="47625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437112"/>
            <a:ext cx="57150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6609" y="476672"/>
            <a:ext cx="5067391" cy="3944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852936"/>
            <a:ext cx="4896544" cy="3345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51520" y="1268760"/>
            <a:ext cx="4248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Этот портрет Ленина был выполнен в Москве художником декоратором Вассо Бежани, который является пионером и инициатором портретной живописи из цветов и ковровых растений.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220072" y="4437112"/>
            <a:ext cx="32403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Красивый вид имел летом 1934 г. портрет товарища Сталина, «деланный из ковровых растений на откосе спуска к Москва-реке у Дорогомиловского моста — «Капитан Страны Советов»</a:t>
            </a:r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620688"/>
            <a:ext cx="4788024" cy="3944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924944"/>
            <a:ext cx="4896544" cy="3345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427168" cy="57606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Современные клумбы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07504" y="836712"/>
            <a:ext cx="7776864" cy="1656184"/>
          </a:xfrm>
        </p:spPr>
        <p:txBody>
          <a:bodyPr>
            <a:noAutofit/>
          </a:bodyPr>
          <a:lstStyle/>
          <a:p>
            <a:r>
              <a:rPr lang="ru-RU" sz="2000" dirty="0" smtClean="0"/>
              <a:t>В наше время наблюдается явный подъем интереса к ковровым цветникам, своеобразный ренессанс стиля. Не случайно, на цветочных выставках в московском ВВЦ, практически все цветники выполнены либо как цветочные партеры, либо с использованием идей коврового дизайна</a:t>
            </a:r>
            <a:endParaRPr lang="ru-RU" sz="2000" dirty="0"/>
          </a:p>
        </p:txBody>
      </p:sp>
      <p:pic>
        <p:nvPicPr>
          <p:cNvPr id="12290" name="Picture 2" descr="D:\МОИ ДОКУМЕНТЫ\Vistavki\01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r="1008" b="3546"/>
          <a:stretch>
            <a:fillRect/>
          </a:stretch>
        </p:blipFill>
        <p:spPr bwMode="auto">
          <a:xfrm>
            <a:off x="1547664" y="2420888"/>
            <a:ext cx="5616624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МОИ ДОКУМЕНТЫ\Vistavki\0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903" b="2520"/>
          <a:stretch>
            <a:fillRect/>
          </a:stretch>
        </p:blipFill>
        <p:spPr bwMode="auto">
          <a:xfrm>
            <a:off x="323528" y="548680"/>
            <a:ext cx="7632848" cy="5688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ОИ ДОКУМЕНТЫ\День Победы\20+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48680"/>
            <a:ext cx="7704856" cy="51526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843808" y="5949280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Фестиваль цветников на ВВЦ, посвящённый Дню Победы.2005г.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МОИ ДОКУМЕНТЫ\Vistavki\0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2022"/>
          <a:stretch>
            <a:fillRect/>
          </a:stretch>
        </p:blipFill>
        <p:spPr bwMode="auto">
          <a:xfrm>
            <a:off x="611560" y="859198"/>
            <a:ext cx="7416824" cy="54501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МОИ ДОКУМЕНТЫ\Vistavki\0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787190"/>
            <a:ext cx="7560840" cy="56706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635896" y="5733256"/>
            <a:ext cx="4572000" cy="92333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r>
              <a:rPr lang="ru-RU" dirty="0" smtClean="0"/>
              <a:t>Фестиваль цветников и ландшафтной архитектуры, посвящённый Году Семьи – 2008г. Москва.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МОИ ДОКУМЕНТЫ\Vistavki\0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56692"/>
            <a:ext cx="7830848" cy="587313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83768" y="6093296"/>
            <a:ext cx="5976664" cy="646331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Фестиваль цветников и ландшафтной архитектуры, посвящённый Году Семьи – 2008г. Москва.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Цели и задачи проекта:</a:t>
            </a:r>
            <a:endParaRPr lang="ru-RU" sz="4000" cap="none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7427168" cy="48463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Создание творческих проектов ковровых клумб – элементов городского озеленения;</a:t>
            </a:r>
          </a:p>
          <a:p>
            <a:r>
              <a:rPr lang="ru-RU" dirty="0" smtClean="0"/>
              <a:t>Изучение литературы по ландшафтному дизайну, формирование экологической культуры и нравственности;</a:t>
            </a:r>
          </a:p>
          <a:p>
            <a:r>
              <a:rPr lang="ru-RU" dirty="0" smtClean="0"/>
              <a:t>Формирование исследовательских умений и навыков; </a:t>
            </a:r>
          </a:p>
          <a:p>
            <a:r>
              <a:rPr lang="ru-RU" dirty="0" smtClean="0"/>
              <a:t>Развитие творческих способностей и совершенствование навыков в работе с компьютерными программами по ландшафтному дизайну;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4872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Посадка растений.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7427168" cy="511256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ru-RU" dirty="0" smtClean="0"/>
              <a:t>Главное в устройстве ковровых клумб – талант художника и строителя, ведь сложные орнаментальные цветники изначально создаются в рисунках, по которым заказываются металлические или пластиковые рамы-каркасы, в ячейки которых и высаживаются растения. Чем сложнее рисунок, тем мельче и компактнее должен быть посадочный материал, тем более важны растения,</a:t>
            </a:r>
          </a:p>
          <a:p>
            <a:r>
              <a:rPr lang="ru-RU" dirty="0" smtClean="0"/>
              <a:t>Цветочные насаждения получают красивое оформление только при условии правильного подбора растений. Растения должны быть подобраны по росту (чтобы они не заслоняли друг друга), по времени и продолжительности (совместного) цветения и по колерам.</a:t>
            </a:r>
          </a:p>
          <a:p>
            <a:r>
              <a:rPr lang="ru-RU" dirty="0" smtClean="0"/>
              <a:t>Расстояния между растениями устанавливаются в зависимости от их размеров и раскидистости.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412776"/>
            <a:ext cx="6984776" cy="4536504"/>
          </a:xfr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Высаженные на клумбы растения должны иметь сомкнутое стояние. Нельзя допускать их взаимного угнетения, но излишне свободное стояние, при котором видны плешины грунта, также недопустимо.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Плотность посадки средних растений – 70 шт. на 1 кв.м.</a:t>
            </a:r>
          </a:p>
          <a:p>
            <a:r>
              <a:rPr lang="ru-RU" dirty="0" smtClean="0"/>
              <a:t>Плотность посадки мелких растений на 1 кв.м.- 100 шт.</a:t>
            </a:r>
          </a:p>
          <a:p>
            <a:r>
              <a:rPr lang="ru-RU" dirty="0" smtClean="0"/>
              <a:t>В проектировании ковровых клумб используются такие типы растений как: Бегония, кохия, алиссум, фиалки и астры, петунии, колеус, цинерария, лобелия, бархатцы, агератум, почвопокровные растения.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0" y="0"/>
            <a:ext cx="8964488" cy="105273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990099"/>
                </a:solidFill>
              </a:rPr>
              <a:t>В проектировании ковровых клумб используются: </a:t>
            </a:r>
            <a:r>
              <a:rPr lang="ru-RU" sz="2000" b="1" i="1" dirty="0" smtClean="0">
                <a:solidFill>
                  <a:srgbClr val="990099"/>
                </a:solidFill>
              </a:rPr>
              <a:t>бегония, кохия, алиссум, фиалки, петунии, колеус, цинерария, лобелия, бархатцы, агератум, и др. почвопокровные растения. </a:t>
            </a:r>
            <a:endParaRPr lang="ru-RU" sz="2000" b="1" i="1" dirty="0">
              <a:solidFill>
                <a:srgbClr val="990099"/>
              </a:solidFill>
            </a:endParaRPr>
          </a:p>
        </p:txBody>
      </p:sp>
      <p:pic>
        <p:nvPicPr>
          <p:cNvPr id="10242" name="Picture 2" descr="D:\МОИ ДОКУМЕНТЫ\ЦВЕТЫ Каталог\Бегония вечноцветущая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2641600" cy="1981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D:\МОИ ДОКУМЕНТЫ\ЦВЕТЫ Каталог\алиссум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980728"/>
            <a:ext cx="2404274" cy="1800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5" name="Picture 5" descr="D:\МОИ ДОКУМЕНТЫ\ЦВЕТЫ Каталог\Бархатцы, тагетес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996952"/>
            <a:ext cx="2592289" cy="19442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6" name="Picture 6" descr="D:\МОИ ДОКУМЕНТЫ\ЦВЕТЫ Каталог\виол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980728"/>
            <a:ext cx="2448272" cy="18362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7" name="Picture 7" descr="D:\МОИ ДОКУМЕНТЫ\ЦВЕТЫ Каталог\Колеус гибридный 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2" y="4869160"/>
            <a:ext cx="2332484" cy="17493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8" name="Picture 8" descr="D:\МОИ ДОКУМЕНТЫ\ЦВЕТЫ Каталог\петуния гибр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2780928"/>
            <a:ext cx="2561861" cy="19213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9" name="Picture 9" descr="D:\МОИ ДОКУМЕНТЫ\ЦВЕТЫ Каталог\перилла кустарниковая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6056" y="4437112"/>
            <a:ext cx="1647453" cy="22216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50" name="Picture 10" descr="D:\МОИ ДОКУМЕНТЫ\ЦВЕТЫ Каталог\Агератум Хоустона 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87824" y="2780928"/>
            <a:ext cx="2618426" cy="19211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3" descr="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4823535"/>
            <a:ext cx="2627784" cy="20344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83768" y="4725144"/>
            <a:ext cx="2448272" cy="19946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524784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составлении схем размещения цветов в клумбах учитывалось следующее:</a:t>
            </a:r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1.  При планировании цветника необходимость определения вида и  формы отдельных его частей.</a:t>
            </a:r>
          </a:p>
          <a:p>
            <a:r>
              <a:rPr lang="ru-RU" dirty="0" smtClean="0"/>
              <a:t>2.  Масштабность – это правильное соотношение величины цветочных композиций.</a:t>
            </a:r>
          </a:p>
          <a:p>
            <a:r>
              <a:rPr lang="ru-RU" dirty="0" smtClean="0"/>
              <a:t>3.  Пропорциональность (соразмерность) элементов.</a:t>
            </a:r>
          </a:p>
          <a:p>
            <a:r>
              <a:rPr lang="ru-RU" dirty="0" smtClean="0"/>
              <a:t>4.  Ритм (повторяемость отдельных элементов и расстояний). </a:t>
            </a:r>
          </a:p>
          <a:p>
            <a:r>
              <a:rPr lang="ru-RU" dirty="0" smtClean="0"/>
              <a:t> 5. Симметрия. Размещение элементов цветника на равном расстоянии от оси для внесения в композицию определенного   порядка и строгости.</a:t>
            </a:r>
          </a:p>
          <a:p>
            <a:r>
              <a:rPr lang="ru-RU" dirty="0" smtClean="0"/>
              <a:t>6.  Игра цвета. Для создания красивого цветника необходимо учитывать сочетаемость  цветов.</a:t>
            </a:r>
          </a:p>
          <a:p>
            <a:r>
              <a:rPr lang="ru-RU" dirty="0" smtClean="0"/>
              <a:t>7.  Выделение главного и второстепенного.</a:t>
            </a:r>
          </a:p>
          <a:p>
            <a:r>
              <a:rPr lang="ru-RU" dirty="0" smtClean="0"/>
              <a:t>8.  Цветы должны сочетаться  с теми цветами и растениями, которые уже имеются на клумбах.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Создание проектов ковровых клумб для нашего города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9985" r="9985"/>
          <a:stretch>
            <a:fillRect/>
          </a:stretch>
        </p:blipFill>
        <p:spPr bwMode="auto"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Oval 4"/>
          <p:cNvSpPr>
            <a:spLocks noChangeArrowheads="1"/>
          </p:cNvSpPr>
          <p:nvPr/>
        </p:nvSpPr>
        <p:spPr bwMode="auto">
          <a:xfrm>
            <a:off x="1187450" y="115888"/>
            <a:ext cx="6769100" cy="6742112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1331913" y="260350"/>
            <a:ext cx="6480175" cy="6408738"/>
          </a:xfrm>
          <a:prstGeom prst="ellipse">
            <a:avLst/>
          </a:prstGeom>
          <a:solidFill>
            <a:srgbClr val="00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8" name="Oval 16"/>
          <p:cNvSpPr>
            <a:spLocks noChangeArrowheads="1"/>
          </p:cNvSpPr>
          <p:nvPr/>
        </p:nvSpPr>
        <p:spPr bwMode="auto">
          <a:xfrm>
            <a:off x="3419475" y="2420938"/>
            <a:ext cx="2232025" cy="23034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9" name="AutoShape 17"/>
          <p:cNvSpPr>
            <a:spLocks noChangeArrowheads="1"/>
          </p:cNvSpPr>
          <p:nvPr/>
        </p:nvSpPr>
        <p:spPr bwMode="auto">
          <a:xfrm rot="-1864295">
            <a:off x="2627313" y="908050"/>
            <a:ext cx="288925" cy="288925"/>
          </a:xfrm>
          <a:prstGeom prst="irregularSeal1">
            <a:avLst/>
          </a:prstGeom>
          <a:solidFill>
            <a:srgbClr val="BD2DA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0" name="AutoShape 18"/>
          <p:cNvSpPr>
            <a:spLocks noChangeArrowheads="1"/>
          </p:cNvSpPr>
          <p:nvPr/>
        </p:nvSpPr>
        <p:spPr bwMode="auto">
          <a:xfrm rot="1996917">
            <a:off x="6227763" y="908050"/>
            <a:ext cx="288925" cy="288925"/>
          </a:xfrm>
          <a:prstGeom prst="irregularSeal1">
            <a:avLst/>
          </a:prstGeom>
          <a:solidFill>
            <a:srgbClr val="BD2DA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1" name="AutoShape 19"/>
          <p:cNvSpPr>
            <a:spLocks noChangeArrowheads="1"/>
          </p:cNvSpPr>
          <p:nvPr/>
        </p:nvSpPr>
        <p:spPr bwMode="auto">
          <a:xfrm rot="-5784152">
            <a:off x="1619251" y="4216400"/>
            <a:ext cx="360362" cy="357187"/>
          </a:xfrm>
          <a:prstGeom prst="irregularSeal1">
            <a:avLst/>
          </a:prstGeom>
          <a:solidFill>
            <a:srgbClr val="BD2DA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2" name="AutoShape 20"/>
          <p:cNvSpPr>
            <a:spLocks noChangeArrowheads="1"/>
          </p:cNvSpPr>
          <p:nvPr/>
        </p:nvSpPr>
        <p:spPr bwMode="auto">
          <a:xfrm rot="10225999">
            <a:off x="4427538" y="6243638"/>
            <a:ext cx="365125" cy="358775"/>
          </a:xfrm>
          <a:prstGeom prst="irregularSeal1">
            <a:avLst/>
          </a:prstGeom>
          <a:solidFill>
            <a:srgbClr val="BD2DA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3" name="AutoShape 21"/>
          <p:cNvSpPr>
            <a:spLocks noChangeArrowheads="1"/>
          </p:cNvSpPr>
          <p:nvPr/>
        </p:nvSpPr>
        <p:spPr bwMode="auto">
          <a:xfrm rot="5086270">
            <a:off x="7240587" y="2351088"/>
            <a:ext cx="358775" cy="361950"/>
          </a:xfrm>
          <a:prstGeom prst="irregularSeal1">
            <a:avLst/>
          </a:prstGeom>
          <a:solidFill>
            <a:srgbClr val="BD2DA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4" name="AutoShape 22"/>
          <p:cNvSpPr>
            <a:spLocks noChangeArrowheads="1"/>
          </p:cNvSpPr>
          <p:nvPr/>
        </p:nvSpPr>
        <p:spPr bwMode="auto">
          <a:xfrm rot="-4147837">
            <a:off x="1476375" y="2349500"/>
            <a:ext cx="288925" cy="288925"/>
          </a:xfrm>
          <a:prstGeom prst="irregularSeal1">
            <a:avLst/>
          </a:prstGeom>
          <a:solidFill>
            <a:srgbClr val="BD2DA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5" name="AutoShape 23"/>
          <p:cNvSpPr>
            <a:spLocks noChangeArrowheads="1"/>
          </p:cNvSpPr>
          <p:nvPr/>
        </p:nvSpPr>
        <p:spPr bwMode="auto">
          <a:xfrm rot="13714580">
            <a:off x="2627313" y="5661025"/>
            <a:ext cx="288925" cy="288925"/>
          </a:xfrm>
          <a:prstGeom prst="irregularSeal1">
            <a:avLst/>
          </a:prstGeom>
          <a:solidFill>
            <a:srgbClr val="BD2DA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6" name="AutoShape 24"/>
          <p:cNvSpPr>
            <a:spLocks noChangeArrowheads="1"/>
          </p:cNvSpPr>
          <p:nvPr/>
        </p:nvSpPr>
        <p:spPr bwMode="auto">
          <a:xfrm rot="7316307">
            <a:off x="6138069" y="5703094"/>
            <a:ext cx="361950" cy="287338"/>
          </a:xfrm>
          <a:prstGeom prst="irregularSeal1">
            <a:avLst/>
          </a:prstGeom>
          <a:solidFill>
            <a:srgbClr val="BD2DA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7" name="AutoShape 25"/>
          <p:cNvSpPr>
            <a:spLocks noChangeArrowheads="1"/>
          </p:cNvSpPr>
          <p:nvPr/>
        </p:nvSpPr>
        <p:spPr bwMode="auto">
          <a:xfrm>
            <a:off x="4356100" y="333375"/>
            <a:ext cx="288925" cy="288925"/>
          </a:xfrm>
          <a:prstGeom prst="irregularSeal1">
            <a:avLst/>
          </a:prstGeom>
          <a:solidFill>
            <a:srgbClr val="BD2DA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8" name="AutoShape 26"/>
          <p:cNvSpPr>
            <a:spLocks noChangeArrowheads="1"/>
          </p:cNvSpPr>
          <p:nvPr/>
        </p:nvSpPr>
        <p:spPr bwMode="auto">
          <a:xfrm rot="6908617">
            <a:off x="7269163" y="4108450"/>
            <a:ext cx="373062" cy="306388"/>
          </a:xfrm>
          <a:prstGeom prst="irregularSeal1">
            <a:avLst/>
          </a:prstGeom>
          <a:solidFill>
            <a:srgbClr val="BD2DA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3103" name="AutoShape 31"/>
          <p:cNvCxnSpPr>
            <a:cxnSpLocks noChangeShapeType="1"/>
            <a:stCxn id="3097" idx="3"/>
          </p:cNvCxnSpPr>
          <p:nvPr/>
        </p:nvCxnSpPr>
        <p:spPr bwMode="auto">
          <a:xfrm>
            <a:off x="4645025" y="511175"/>
            <a:ext cx="1588" cy="1588"/>
          </a:xfrm>
          <a:prstGeom prst="curvedConnector2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3108" name="AutoShape 36"/>
          <p:cNvSpPr>
            <a:spLocks noChangeArrowheads="1"/>
          </p:cNvSpPr>
          <p:nvPr/>
        </p:nvSpPr>
        <p:spPr bwMode="auto">
          <a:xfrm rot="36406967">
            <a:off x="2085976" y="2913062"/>
            <a:ext cx="2220912" cy="1865313"/>
          </a:xfrm>
          <a:prstGeom prst="star32">
            <a:avLst>
              <a:gd name="adj" fmla="val 37500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10" name="AutoShape 38"/>
          <p:cNvSpPr>
            <a:spLocks noChangeArrowheads="1"/>
          </p:cNvSpPr>
          <p:nvPr/>
        </p:nvSpPr>
        <p:spPr bwMode="auto">
          <a:xfrm rot="45574376">
            <a:off x="4214813" y="1387475"/>
            <a:ext cx="2220912" cy="1873250"/>
          </a:xfrm>
          <a:prstGeom prst="star32">
            <a:avLst>
              <a:gd name="adj" fmla="val 37500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11" name="AutoShape 39"/>
          <p:cNvSpPr>
            <a:spLocks noChangeArrowheads="1"/>
          </p:cNvSpPr>
          <p:nvPr/>
        </p:nvSpPr>
        <p:spPr bwMode="auto">
          <a:xfrm rot="40896251">
            <a:off x="2578100" y="1260475"/>
            <a:ext cx="2220913" cy="2017713"/>
          </a:xfrm>
          <a:prstGeom prst="star32">
            <a:avLst>
              <a:gd name="adj" fmla="val 37500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12" name="AutoShape 40"/>
          <p:cNvSpPr>
            <a:spLocks noChangeArrowheads="1"/>
          </p:cNvSpPr>
          <p:nvPr/>
        </p:nvSpPr>
        <p:spPr bwMode="auto">
          <a:xfrm rot="49332488">
            <a:off x="4718727" y="2883520"/>
            <a:ext cx="2220913" cy="1944687"/>
          </a:xfrm>
          <a:prstGeom prst="star32">
            <a:avLst>
              <a:gd name="adj" fmla="val 37500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13" name="AutoShape 41"/>
          <p:cNvSpPr>
            <a:spLocks noChangeArrowheads="1"/>
          </p:cNvSpPr>
          <p:nvPr/>
        </p:nvSpPr>
        <p:spPr bwMode="auto">
          <a:xfrm rot="10800000">
            <a:off x="3419475" y="3860800"/>
            <a:ext cx="2220913" cy="1871663"/>
          </a:xfrm>
          <a:prstGeom prst="star32">
            <a:avLst>
              <a:gd name="adj" fmla="val 37500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14" name="AutoShape 42"/>
          <p:cNvSpPr>
            <a:spLocks noChangeArrowheads="1"/>
          </p:cNvSpPr>
          <p:nvPr/>
        </p:nvSpPr>
        <p:spPr bwMode="auto">
          <a:xfrm>
            <a:off x="1692275" y="476250"/>
            <a:ext cx="5614988" cy="5327650"/>
          </a:xfrm>
          <a:prstGeom prst="star5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17" name="AutoShape 45"/>
          <p:cNvSpPr>
            <a:spLocks noChangeArrowheads="1"/>
          </p:cNvSpPr>
          <p:nvPr/>
        </p:nvSpPr>
        <p:spPr bwMode="auto">
          <a:xfrm>
            <a:off x="2124075" y="908050"/>
            <a:ext cx="4752975" cy="4537075"/>
          </a:xfrm>
          <a:prstGeom prst="star5">
            <a:avLst/>
          </a:prstGeom>
          <a:solidFill>
            <a:srgbClr val="F03E2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18" name="AutoShape 46"/>
          <p:cNvSpPr>
            <a:spLocks noChangeArrowheads="1"/>
          </p:cNvSpPr>
          <p:nvPr/>
        </p:nvSpPr>
        <p:spPr bwMode="auto">
          <a:xfrm>
            <a:off x="3276600" y="2276475"/>
            <a:ext cx="2447925" cy="2232025"/>
          </a:xfrm>
          <a:custGeom>
            <a:avLst/>
            <a:gdLst>
              <a:gd name="G0" fmla="+- 1334 0 0"/>
              <a:gd name="G1" fmla="+- 21600 0 1334"/>
              <a:gd name="G2" fmla="+- 21600 0 133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334" y="10800"/>
                </a:moveTo>
                <a:cubicBezTo>
                  <a:pt x="1334" y="16028"/>
                  <a:pt x="5572" y="20266"/>
                  <a:pt x="10800" y="20266"/>
                </a:cubicBezTo>
                <a:cubicBezTo>
                  <a:pt x="16028" y="20266"/>
                  <a:pt x="20266" y="16028"/>
                  <a:pt x="20266" y="10800"/>
                </a:cubicBezTo>
                <a:cubicBezTo>
                  <a:pt x="20266" y="5572"/>
                  <a:pt x="16028" y="1334"/>
                  <a:pt x="10800" y="1334"/>
                </a:cubicBezTo>
                <a:cubicBezTo>
                  <a:pt x="5572" y="1334"/>
                  <a:pt x="1334" y="5572"/>
                  <a:pt x="1334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20" name="Oval 48"/>
          <p:cNvSpPr>
            <a:spLocks noChangeArrowheads="1"/>
          </p:cNvSpPr>
          <p:nvPr/>
        </p:nvSpPr>
        <p:spPr bwMode="auto">
          <a:xfrm>
            <a:off x="3419475" y="2420938"/>
            <a:ext cx="2160588" cy="1944687"/>
          </a:xfrm>
          <a:prstGeom prst="ellipse">
            <a:avLst/>
          </a:prstGeom>
          <a:solidFill>
            <a:srgbClr val="3E5705"/>
          </a:solidFill>
          <a:ln w="9525">
            <a:solidFill>
              <a:srgbClr val="00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23" name="AutoShape 51"/>
          <p:cNvSpPr>
            <a:spLocks noChangeArrowheads="1"/>
          </p:cNvSpPr>
          <p:nvPr/>
        </p:nvSpPr>
        <p:spPr bwMode="auto">
          <a:xfrm>
            <a:off x="3995738" y="2565400"/>
            <a:ext cx="358775" cy="409575"/>
          </a:xfrm>
          <a:prstGeom prst="star4">
            <a:avLst>
              <a:gd name="adj" fmla="val 12500"/>
            </a:avLst>
          </a:prstGeom>
          <a:solidFill>
            <a:srgbClr val="BB300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25" name="AutoShape 53"/>
          <p:cNvSpPr>
            <a:spLocks noChangeArrowheads="1"/>
          </p:cNvSpPr>
          <p:nvPr/>
        </p:nvSpPr>
        <p:spPr bwMode="auto">
          <a:xfrm>
            <a:off x="4211638" y="2781300"/>
            <a:ext cx="358775" cy="409575"/>
          </a:xfrm>
          <a:prstGeom prst="star4">
            <a:avLst>
              <a:gd name="adj" fmla="val 12500"/>
            </a:avLst>
          </a:prstGeom>
          <a:solidFill>
            <a:srgbClr val="BB300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26" name="AutoShape 54"/>
          <p:cNvSpPr>
            <a:spLocks noChangeArrowheads="1"/>
          </p:cNvSpPr>
          <p:nvPr/>
        </p:nvSpPr>
        <p:spPr bwMode="auto">
          <a:xfrm>
            <a:off x="4427538" y="2997200"/>
            <a:ext cx="358775" cy="409575"/>
          </a:xfrm>
          <a:prstGeom prst="star4">
            <a:avLst>
              <a:gd name="adj" fmla="val 12500"/>
            </a:avLst>
          </a:prstGeom>
          <a:solidFill>
            <a:srgbClr val="BB300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27" name="AutoShape 55"/>
          <p:cNvSpPr>
            <a:spLocks noChangeArrowheads="1"/>
          </p:cNvSpPr>
          <p:nvPr/>
        </p:nvSpPr>
        <p:spPr bwMode="auto">
          <a:xfrm>
            <a:off x="4643438" y="3213100"/>
            <a:ext cx="358775" cy="409575"/>
          </a:xfrm>
          <a:prstGeom prst="star4">
            <a:avLst>
              <a:gd name="adj" fmla="val 12500"/>
            </a:avLst>
          </a:prstGeom>
          <a:solidFill>
            <a:srgbClr val="BB300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28" name="AutoShape 56"/>
          <p:cNvSpPr>
            <a:spLocks noChangeArrowheads="1"/>
          </p:cNvSpPr>
          <p:nvPr/>
        </p:nvSpPr>
        <p:spPr bwMode="auto">
          <a:xfrm>
            <a:off x="4859338" y="3429000"/>
            <a:ext cx="358775" cy="409575"/>
          </a:xfrm>
          <a:prstGeom prst="star4">
            <a:avLst>
              <a:gd name="adj" fmla="val 12500"/>
            </a:avLst>
          </a:prstGeom>
          <a:solidFill>
            <a:srgbClr val="BB300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29" name="AutoShape 57"/>
          <p:cNvSpPr>
            <a:spLocks noChangeArrowheads="1"/>
          </p:cNvSpPr>
          <p:nvPr/>
        </p:nvSpPr>
        <p:spPr bwMode="auto">
          <a:xfrm>
            <a:off x="3995738" y="3213100"/>
            <a:ext cx="358775" cy="409575"/>
          </a:xfrm>
          <a:prstGeom prst="star4">
            <a:avLst>
              <a:gd name="adj" fmla="val 12500"/>
            </a:avLst>
          </a:prstGeom>
          <a:solidFill>
            <a:srgbClr val="BB300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0" name="AutoShape 58"/>
          <p:cNvSpPr>
            <a:spLocks noChangeArrowheads="1"/>
          </p:cNvSpPr>
          <p:nvPr/>
        </p:nvSpPr>
        <p:spPr bwMode="auto">
          <a:xfrm>
            <a:off x="3924300" y="2997200"/>
            <a:ext cx="358775" cy="409575"/>
          </a:xfrm>
          <a:prstGeom prst="star4">
            <a:avLst>
              <a:gd name="adj" fmla="val 12500"/>
            </a:avLst>
          </a:prstGeom>
          <a:solidFill>
            <a:srgbClr val="BB300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1" name="AutoShape 59"/>
          <p:cNvSpPr>
            <a:spLocks noChangeArrowheads="1"/>
          </p:cNvSpPr>
          <p:nvPr/>
        </p:nvSpPr>
        <p:spPr bwMode="auto">
          <a:xfrm>
            <a:off x="3708400" y="2781300"/>
            <a:ext cx="358775" cy="409575"/>
          </a:xfrm>
          <a:prstGeom prst="star4">
            <a:avLst>
              <a:gd name="adj" fmla="val 12500"/>
            </a:avLst>
          </a:prstGeom>
          <a:solidFill>
            <a:srgbClr val="BB300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2" name="AutoShape 60"/>
          <p:cNvSpPr>
            <a:spLocks noChangeArrowheads="1"/>
          </p:cNvSpPr>
          <p:nvPr/>
        </p:nvSpPr>
        <p:spPr bwMode="auto">
          <a:xfrm>
            <a:off x="4356100" y="3357563"/>
            <a:ext cx="358775" cy="409575"/>
          </a:xfrm>
          <a:prstGeom prst="star4">
            <a:avLst>
              <a:gd name="adj" fmla="val 12500"/>
            </a:avLst>
          </a:prstGeom>
          <a:solidFill>
            <a:srgbClr val="BB300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3" name="AutoShape 61"/>
          <p:cNvSpPr>
            <a:spLocks noChangeArrowheads="1"/>
          </p:cNvSpPr>
          <p:nvPr/>
        </p:nvSpPr>
        <p:spPr bwMode="auto">
          <a:xfrm>
            <a:off x="4427538" y="2565400"/>
            <a:ext cx="358775" cy="409575"/>
          </a:xfrm>
          <a:prstGeom prst="star4">
            <a:avLst>
              <a:gd name="adj" fmla="val 12500"/>
            </a:avLst>
          </a:prstGeom>
          <a:solidFill>
            <a:srgbClr val="BB300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4" name="AutoShape 62"/>
          <p:cNvSpPr>
            <a:spLocks noChangeArrowheads="1"/>
          </p:cNvSpPr>
          <p:nvPr/>
        </p:nvSpPr>
        <p:spPr bwMode="auto">
          <a:xfrm>
            <a:off x="4211638" y="3716338"/>
            <a:ext cx="358775" cy="409575"/>
          </a:xfrm>
          <a:prstGeom prst="star4">
            <a:avLst>
              <a:gd name="adj" fmla="val 12500"/>
            </a:avLst>
          </a:prstGeom>
          <a:solidFill>
            <a:srgbClr val="BB300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5" name="AutoShape 63"/>
          <p:cNvSpPr>
            <a:spLocks noChangeArrowheads="1"/>
          </p:cNvSpPr>
          <p:nvPr/>
        </p:nvSpPr>
        <p:spPr bwMode="auto">
          <a:xfrm>
            <a:off x="3708400" y="3429000"/>
            <a:ext cx="358775" cy="409575"/>
          </a:xfrm>
          <a:prstGeom prst="star4">
            <a:avLst>
              <a:gd name="adj" fmla="val 12500"/>
            </a:avLst>
          </a:prstGeom>
          <a:solidFill>
            <a:srgbClr val="BB300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6" name="AutoShape 64"/>
          <p:cNvSpPr>
            <a:spLocks noChangeArrowheads="1"/>
          </p:cNvSpPr>
          <p:nvPr/>
        </p:nvSpPr>
        <p:spPr bwMode="auto">
          <a:xfrm>
            <a:off x="3635375" y="3141663"/>
            <a:ext cx="358775" cy="409575"/>
          </a:xfrm>
          <a:prstGeom prst="star4">
            <a:avLst>
              <a:gd name="adj" fmla="val 12500"/>
            </a:avLst>
          </a:prstGeom>
          <a:solidFill>
            <a:srgbClr val="BB300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7" name="AutoShape 65"/>
          <p:cNvSpPr>
            <a:spLocks noChangeArrowheads="1"/>
          </p:cNvSpPr>
          <p:nvPr/>
        </p:nvSpPr>
        <p:spPr bwMode="auto">
          <a:xfrm>
            <a:off x="4716463" y="3573463"/>
            <a:ext cx="431800" cy="481012"/>
          </a:xfrm>
          <a:prstGeom prst="star4">
            <a:avLst>
              <a:gd name="adj" fmla="val 12500"/>
            </a:avLst>
          </a:prstGeom>
          <a:solidFill>
            <a:srgbClr val="BB300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8" name="AutoShape 66"/>
          <p:cNvSpPr>
            <a:spLocks noChangeArrowheads="1"/>
          </p:cNvSpPr>
          <p:nvPr/>
        </p:nvSpPr>
        <p:spPr bwMode="auto">
          <a:xfrm>
            <a:off x="4427538" y="3860800"/>
            <a:ext cx="358775" cy="409575"/>
          </a:xfrm>
          <a:prstGeom prst="star4">
            <a:avLst>
              <a:gd name="adj" fmla="val 12500"/>
            </a:avLst>
          </a:prstGeom>
          <a:solidFill>
            <a:srgbClr val="BB300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9" name="AutoShape 67"/>
          <p:cNvSpPr>
            <a:spLocks noChangeArrowheads="1"/>
          </p:cNvSpPr>
          <p:nvPr/>
        </p:nvSpPr>
        <p:spPr bwMode="auto">
          <a:xfrm>
            <a:off x="5003800" y="2997200"/>
            <a:ext cx="358775" cy="409575"/>
          </a:xfrm>
          <a:prstGeom prst="star4">
            <a:avLst>
              <a:gd name="adj" fmla="val 12500"/>
            </a:avLst>
          </a:prstGeom>
          <a:solidFill>
            <a:srgbClr val="BB300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0" name="AutoShape 68"/>
          <p:cNvSpPr>
            <a:spLocks noChangeArrowheads="1"/>
          </p:cNvSpPr>
          <p:nvPr/>
        </p:nvSpPr>
        <p:spPr bwMode="auto">
          <a:xfrm>
            <a:off x="4716463" y="2852738"/>
            <a:ext cx="358775" cy="409575"/>
          </a:xfrm>
          <a:prstGeom prst="star4">
            <a:avLst>
              <a:gd name="adj" fmla="val 12500"/>
            </a:avLst>
          </a:prstGeom>
          <a:solidFill>
            <a:srgbClr val="BB300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1" name="AutoShape 69"/>
          <p:cNvSpPr>
            <a:spLocks noChangeArrowheads="1"/>
          </p:cNvSpPr>
          <p:nvPr/>
        </p:nvSpPr>
        <p:spPr bwMode="auto">
          <a:xfrm>
            <a:off x="3851275" y="3716338"/>
            <a:ext cx="576263" cy="433387"/>
          </a:xfrm>
          <a:prstGeom prst="star4">
            <a:avLst>
              <a:gd name="adj" fmla="val 9292"/>
            </a:avLst>
          </a:prstGeom>
          <a:solidFill>
            <a:srgbClr val="BB300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2" name="AutoShape 70"/>
          <p:cNvSpPr>
            <a:spLocks noChangeArrowheads="1"/>
          </p:cNvSpPr>
          <p:nvPr/>
        </p:nvSpPr>
        <p:spPr bwMode="auto">
          <a:xfrm>
            <a:off x="4716463" y="2565400"/>
            <a:ext cx="358775" cy="409575"/>
          </a:xfrm>
          <a:prstGeom prst="star4">
            <a:avLst>
              <a:gd name="adj" fmla="val 12500"/>
            </a:avLst>
          </a:prstGeom>
          <a:solidFill>
            <a:srgbClr val="BB300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3" name="AutoShape 71"/>
          <p:cNvSpPr>
            <a:spLocks noChangeArrowheads="1"/>
          </p:cNvSpPr>
          <p:nvPr/>
        </p:nvSpPr>
        <p:spPr bwMode="auto">
          <a:xfrm rot="2203619">
            <a:off x="4716463" y="1916113"/>
            <a:ext cx="1292225" cy="69850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3A531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4" name="AutoShape 72"/>
          <p:cNvSpPr>
            <a:spLocks noChangeArrowheads="1"/>
          </p:cNvSpPr>
          <p:nvPr/>
        </p:nvSpPr>
        <p:spPr bwMode="auto">
          <a:xfrm rot="6569130">
            <a:off x="5262746" y="3517324"/>
            <a:ext cx="1292225" cy="69850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3A531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5" name="AutoShape 73"/>
          <p:cNvSpPr>
            <a:spLocks noChangeArrowheads="1"/>
          </p:cNvSpPr>
          <p:nvPr/>
        </p:nvSpPr>
        <p:spPr bwMode="auto">
          <a:xfrm rot="-6472886">
            <a:off x="2428082" y="3547269"/>
            <a:ext cx="1363662" cy="69850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3A531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6" name="AutoShape 74"/>
          <p:cNvSpPr>
            <a:spLocks noChangeArrowheads="1"/>
          </p:cNvSpPr>
          <p:nvPr/>
        </p:nvSpPr>
        <p:spPr bwMode="auto">
          <a:xfrm rot="-2176524">
            <a:off x="2987675" y="1916113"/>
            <a:ext cx="1292225" cy="69850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3A531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7" name="AutoShape 75"/>
          <p:cNvSpPr>
            <a:spLocks noChangeArrowheads="1"/>
          </p:cNvSpPr>
          <p:nvPr/>
        </p:nvSpPr>
        <p:spPr bwMode="auto">
          <a:xfrm rot="10658802">
            <a:off x="3851275" y="4581525"/>
            <a:ext cx="1368425" cy="625475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3A5319"/>
          </a:solidFill>
          <a:ln w="12700">
            <a:solidFill>
              <a:srgbClr val="826469"/>
            </a:solidFill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 eaLnBrk="1" hangingPunct="1"/>
            <a:endParaRPr lang="ru-RU">
              <a:solidFill>
                <a:srgbClr val="826469"/>
              </a:solidFill>
            </a:endParaRPr>
          </a:p>
        </p:txBody>
      </p:sp>
      <p:cxnSp>
        <p:nvCxnSpPr>
          <p:cNvPr id="3148" name="AutoShape 76"/>
          <p:cNvCxnSpPr>
            <a:cxnSpLocks noChangeShapeType="1"/>
            <a:stCxn id="3114" idx="3"/>
            <a:endCxn id="3114" idx="3"/>
          </p:cNvCxnSpPr>
          <p:nvPr/>
        </p:nvCxnSpPr>
        <p:spPr bwMode="auto">
          <a:xfrm>
            <a:off x="6215063" y="5803900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3153" name="AutoShape 81"/>
          <p:cNvSpPr>
            <a:spLocks noChangeArrowheads="1"/>
          </p:cNvSpPr>
          <p:nvPr/>
        </p:nvSpPr>
        <p:spPr bwMode="auto">
          <a:xfrm rot="3288572">
            <a:off x="1485107" y="2844006"/>
            <a:ext cx="560388" cy="434975"/>
          </a:xfrm>
          <a:prstGeom prst="rtTriangle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54" name="AutoShape 82"/>
          <p:cNvSpPr>
            <a:spLocks noChangeArrowheads="1"/>
          </p:cNvSpPr>
          <p:nvPr/>
        </p:nvSpPr>
        <p:spPr bwMode="auto">
          <a:xfrm rot="2118938">
            <a:off x="1547813" y="3573463"/>
            <a:ext cx="415925" cy="434975"/>
          </a:xfrm>
          <a:prstGeom prst="rtTriangle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55" name="AutoShape 83"/>
          <p:cNvSpPr>
            <a:spLocks noChangeArrowheads="1"/>
          </p:cNvSpPr>
          <p:nvPr/>
        </p:nvSpPr>
        <p:spPr bwMode="auto">
          <a:xfrm rot="6912007">
            <a:off x="3860800" y="466725"/>
            <a:ext cx="415925" cy="434975"/>
          </a:xfrm>
          <a:prstGeom prst="rtTriangle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56" name="AutoShape 84"/>
          <p:cNvSpPr>
            <a:spLocks noChangeArrowheads="1"/>
          </p:cNvSpPr>
          <p:nvPr/>
        </p:nvSpPr>
        <p:spPr bwMode="auto">
          <a:xfrm rot="6280535">
            <a:off x="3213100" y="682625"/>
            <a:ext cx="415925" cy="434975"/>
          </a:xfrm>
          <a:prstGeom prst="rtTriangle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57" name="AutoShape 85"/>
          <p:cNvSpPr>
            <a:spLocks noChangeArrowheads="1"/>
          </p:cNvSpPr>
          <p:nvPr/>
        </p:nvSpPr>
        <p:spPr bwMode="auto">
          <a:xfrm rot="5818939">
            <a:off x="2349500" y="1331913"/>
            <a:ext cx="415925" cy="434975"/>
          </a:xfrm>
          <a:prstGeom prst="rtTriangle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58" name="AutoShape 86"/>
          <p:cNvSpPr>
            <a:spLocks noChangeArrowheads="1"/>
          </p:cNvSpPr>
          <p:nvPr/>
        </p:nvSpPr>
        <p:spPr bwMode="auto">
          <a:xfrm rot="4692052">
            <a:off x="1835944" y="1843881"/>
            <a:ext cx="504825" cy="506413"/>
          </a:xfrm>
          <a:prstGeom prst="rtTriangle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59" name="AutoShape 87"/>
          <p:cNvSpPr>
            <a:spLocks noChangeArrowheads="1"/>
          </p:cNvSpPr>
          <p:nvPr/>
        </p:nvSpPr>
        <p:spPr bwMode="auto">
          <a:xfrm rot="1227338">
            <a:off x="1835150" y="4652963"/>
            <a:ext cx="415925" cy="434975"/>
          </a:xfrm>
          <a:prstGeom prst="rtTriangle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60" name="AutoShape 88"/>
          <p:cNvSpPr>
            <a:spLocks noChangeArrowheads="1"/>
          </p:cNvSpPr>
          <p:nvPr/>
        </p:nvSpPr>
        <p:spPr bwMode="auto">
          <a:xfrm>
            <a:off x="2268538" y="5229225"/>
            <a:ext cx="415925" cy="434975"/>
          </a:xfrm>
          <a:prstGeom prst="rtTriangle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61" name="AutoShape 89"/>
          <p:cNvSpPr>
            <a:spLocks noChangeArrowheads="1"/>
          </p:cNvSpPr>
          <p:nvPr/>
        </p:nvSpPr>
        <p:spPr bwMode="auto">
          <a:xfrm rot="-1087430">
            <a:off x="3203575" y="5805488"/>
            <a:ext cx="415925" cy="434975"/>
          </a:xfrm>
          <a:prstGeom prst="rtTriangle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62" name="AutoShape 90"/>
          <p:cNvSpPr>
            <a:spLocks noChangeArrowheads="1"/>
          </p:cNvSpPr>
          <p:nvPr/>
        </p:nvSpPr>
        <p:spPr bwMode="auto">
          <a:xfrm rot="-23742814">
            <a:off x="3851275" y="6021388"/>
            <a:ext cx="415925" cy="434975"/>
          </a:xfrm>
          <a:prstGeom prst="rtTriangle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63" name="AutoShape 91"/>
          <p:cNvSpPr>
            <a:spLocks noChangeArrowheads="1"/>
          </p:cNvSpPr>
          <p:nvPr/>
        </p:nvSpPr>
        <p:spPr bwMode="auto">
          <a:xfrm rot="-3575123">
            <a:off x="5013325" y="6011863"/>
            <a:ext cx="415925" cy="434975"/>
          </a:xfrm>
          <a:prstGeom prst="rtTriangle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64" name="AutoShape 92"/>
          <p:cNvSpPr>
            <a:spLocks noChangeArrowheads="1"/>
          </p:cNvSpPr>
          <p:nvPr/>
        </p:nvSpPr>
        <p:spPr bwMode="auto">
          <a:xfrm rot="-25916254">
            <a:off x="5661025" y="5795963"/>
            <a:ext cx="415925" cy="434975"/>
          </a:xfrm>
          <a:prstGeom prst="rtTriangle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65" name="AutoShape 93"/>
          <p:cNvSpPr>
            <a:spLocks noChangeArrowheads="1"/>
          </p:cNvSpPr>
          <p:nvPr/>
        </p:nvSpPr>
        <p:spPr bwMode="auto">
          <a:xfrm rot="16200000">
            <a:off x="6453188" y="5148263"/>
            <a:ext cx="415925" cy="434975"/>
          </a:xfrm>
          <a:prstGeom prst="rtTriangle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66" name="AutoShape 94"/>
          <p:cNvSpPr>
            <a:spLocks noChangeArrowheads="1"/>
          </p:cNvSpPr>
          <p:nvPr/>
        </p:nvSpPr>
        <p:spPr bwMode="auto">
          <a:xfrm rot="15673978">
            <a:off x="6886575" y="4643438"/>
            <a:ext cx="415925" cy="434975"/>
          </a:xfrm>
          <a:prstGeom prst="rtTriangle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67" name="AutoShape 95"/>
          <p:cNvSpPr>
            <a:spLocks noChangeArrowheads="1"/>
          </p:cNvSpPr>
          <p:nvPr/>
        </p:nvSpPr>
        <p:spPr bwMode="auto">
          <a:xfrm rot="13939593">
            <a:off x="7245350" y="3490913"/>
            <a:ext cx="415925" cy="434975"/>
          </a:xfrm>
          <a:prstGeom prst="rtTriangle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68" name="AutoShape 96"/>
          <p:cNvSpPr>
            <a:spLocks noChangeArrowheads="1"/>
          </p:cNvSpPr>
          <p:nvPr/>
        </p:nvSpPr>
        <p:spPr bwMode="auto">
          <a:xfrm rot="12931555">
            <a:off x="7235825" y="2781300"/>
            <a:ext cx="415925" cy="434975"/>
          </a:xfrm>
          <a:prstGeom prst="rtTriangle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69" name="AutoShape 97"/>
          <p:cNvSpPr>
            <a:spLocks noChangeArrowheads="1"/>
          </p:cNvSpPr>
          <p:nvPr/>
        </p:nvSpPr>
        <p:spPr bwMode="auto">
          <a:xfrm rot="11826742">
            <a:off x="6948488" y="1916113"/>
            <a:ext cx="415925" cy="434975"/>
          </a:xfrm>
          <a:prstGeom prst="rtTriangle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70" name="AutoShape 98"/>
          <p:cNvSpPr>
            <a:spLocks noChangeArrowheads="1"/>
          </p:cNvSpPr>
          <p:nvPr/>
        </p:nvSpPr>
        <p:spPr bwMode="auto">
          <a:xfrm rot="10536607">
            <a:off x="6588125" y="1412875"/>
            <a:ext cx="415925" cy="434975"/>
          </a:xfrm>
          <a:prstGeom prst="rtTriangle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71" name="AutoShape 99"/>
          <p:cNvSpPr>
            <a:spLocks noChangeArrowheads="1"/>
          </p:cNvSpPr>
          <p:nvPr/>
        </p:nvSpPr>
        <p:spPr bwMode="auto">
          <a:xfrm rot="9382035">
            <a:off x="5651500" y="765175"/>
            <a:ext cx="415925" cy="434975"/>
          </a:xfrm>
          <a:prstGeom prst="rtTriangle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72" name="AutoShape 100"/>
          <p:cNvSpPr>
            <a:spLocks noChangeArrowheads="1"/>
          </p:cNvSpPr>
          <p:nvPr/>
        </p:nvSpPr>
        <p:spPr bwMode="auto">
          <a:xfrm rot="8773950">
            <a:off x="4932363" y="476250"/>
            <a:ext cx="415925" cy="434975"/>
          </a:xfrm>
          <a:prstGeom prst="rtTriangle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77" name="Line 105"/>
          <p:cNvSpPr>
            <a:spLocks noChangeShapeType="1"/>
          </p:cNvSpPr>
          <p:nvPr/>
        </p:nvSpPr>
        <p:spPr bwMode="auto">
          <a:xfrm flipV="1">
            <a:off x="5364163" y="476250"/>
            <a:ext cx="2160587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79" name="Line 107"/>
          <p:cNvSpPr>
            <a:spLocks noChangeShapeType="1"/>
          </p:cNvSpPr>
          <p:nvPr/>
        </p:nvSpPr>
        <p:spPr bwMode="auto">
          <a:xfrm flipV="1">
            <a:off x="5364163" y="981075"/>
            <a:ext cx="2016125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80" name="Line 108"/>
          <p:cNvSpPr>
            <a:spLocks noChangeShapeType="1"/>
          </p:cNvSpPr>
          <p:nvPr/>
        </p:nvSpPr>
        <p:spPr bwMode="auto">
          <a:xfrm>
            <a:off x="5292725" y="4508500"/>
            <a:ext cx="2735263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81" name="Line 109"/>
          <p:cNvSpPr>
            <a:spLocks noChangeShapeType="1"/>
          </p:cNvSpPr>
          <p:nvPr/>
        </p:nvSpPr>
        <p:spPr bwMode="auto">
          <a:xfrm flipV="1">
            <a:off x="5076825" y="3429000"/>
            <a:ext cx="3024188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82" name="Line 110"/>
          <p:cNvSpPr>
            <a:spLocks noChangeShapeType="1"/>
          </p:cNvSpPr>
          <p:nvPr/>
        </p:nvSpPr>
        <p:spPr bwMode="auto">
          <a:xfrm>
            <a:off x="6372225" y="5876925"/>
            <a:ext cx="10080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83" name="Line 111"/>
          <p:cNvSpPr>
            <a:spLocks noChangeShapeType="1"/>
          </p:cNvSpPr>
          <p:nvPr/>
        </p:nvSpPr>
        <p:spPr bwMode="auto">
          <a:xfrm>
            <a:off x="6804025" y="5445125"/>
            <a:ext cx="1223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84" name="Line 112"/>
          <p:cNvSpPr>
            <a:spLocks noChangeShapeType="1"/>
          </p:cNvSpPr>
          <p:nvPr/>
        </p:nvSpPr>
        <p:spPr bwMode="auto">
          <a:xfrm>
            <a:off x="5867400" y="476250"/>
            <a:ext cx="1655763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85" name="Line 113"/>
          <p:cNvSpPr>
            <a:spLocks noChangeShapeType="1"/>
          </p:cNvSpPr>
          <p:nvPr/>
        </p:nvSpPr>
        <p:spPr bwMode="auto">
          <a:xfrm>
            <a:off x="7451725" y="476250"/>
            <a:ext cx="1223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87" name="Line 115"/>
          <p:cNvSpPr>
            <a:spLocks noChangeShapeType="1"/>
          </p:cNvSpPr>
          <p:nvPr/>
        </p:nvSpPr>
        <p:spPr bwMode="auto">
          <a:xfrm>
            <a:off x="7380288" y="981075"/>
            <a:ext cx="12239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88" name="Line 116"/>
          <p:cNvSpPr>
            <a:spLocks noChangeShapeType="1"/>
          </p:cNvSpPr>
          <p:nvPr/>
        </p:nvSpPr>
        <p:spPr bwMode="auto">
          <a:xfrm>
            <a:off x="7885113" y="3429000"/>
            <a:ext cx="11160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89" name="Line 117"/>
          <p:cNvSpPr>
            <a:spLocks noChangeShapeType="1"/>
          </p:cNvSpPr>
          <p:nvPr/>
        </p:nvSpPr>
        <p:spPr bwMode="auto">
          <a:xfrm>
            <a:off x="7956550" y="4652963"/>
            <a:ext cx="10080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90" name="Line 118"/>
          <p:cNvSpPr>
            <a:spLocks noChangeShapeType="1"/>
          </p:cNvSpPr>
          <p:nvPr/>
        </p:nvSpPr>
        <p:spPr bwMode="auto">
          <a:xfrm>
            <a:off x="6948488" y="5876925"/>
            <a:ext cx="1511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91" name="Text Box 119"/>
          <p:cNvSpPr txBox="1">
            <a:spLocks noChangeArrowheads="1"/>
          </p:cNvSpPr>
          <p:nvPr/>
        </p:nvSpPr>
        <p:spPr bwMode="auto">
          <a:xfrm>
            <a:off x="7504113" y="136525"/>
            <a:ext cx="1071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dirty="0"/>
              <a:t>алиссум</a:t>
            </a:r>
          </a:p>
        </p:txBody>
      </p:sp>
      <p:sp>
        <p:nvSpPr>
          <p:cNvPr id="3193" name="Text Box 121"/>
          <p:cNvSpPr txBox="1">
            <a:spLocks noChangeArrowheads="1"/>
          </p:cNvSpPr>
          <p:nvPr/>
        </p:nvSpPr>
        <p:spPr bwMode="auto">
          <a:xfrm>
            <a:off x="7354888" y="620713"/>
            <a:ext cx="17891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/>
              <a:t>альтернантера</a:t>
            </a:r>
          </a:p>
        </p:txBody>
      </p:sp>
      <p:sp>
        <p:nvSpPr>
          <p:cNvPr id="3194" name="Text Box 122"/>
          <p:cNvSpPr txBox="1">
            <a:spLocks noChangeArrowheads="1"/>
          </p:cNvSpPr>
          <p:nvPr/>
        </p:nvSpPr>
        <p:spPr bwMode="auto">
          <a:xfrm>
            <a:off x="8080375" y="3089275"/>
            <a:ext cx="830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/>
              <a:t>канны</a:t>
            </a:r>
          </a:p>
        </p:txBody>
      </p:sp>
      <p:sp>
        <p:nvSpPr>
          <p:cNvPr id="3195" name="Text Box 123"/>
          <p:cNvSpPr txBox="1">
            <a:spLocks noChangeArrowheads="1"/>
          </p:cNvSpPr>
          <p:nvPr/>
        </p:nvSpPr>
        <p:spPr bwMode="auto">
          <a:xfrm>
            <a:off x="7935913" y="4313238"/>
            <a:ext cx="1050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/>
              <a:t>сальвия</a:t>
            </a:r>
          </a:p>
        </p:txBody>
      </p:sp>
      <p:sp>
        <p:nvSpPr>
          <p:cNvPr id="3196" name="Text Box 124"/>
          <p:cNvSpPr txBox="1">
            <a:spLocks noChangeArrowheads="1"/>
          </p:cNvSpPr>
          <p:nvPr/>
        </p:nvSpPr>
        <p:spPr bwMode="auto">
          <a:xfrm>
            <a:off x="7935913" y="5176838"/>
            <a:ext cx="9001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/>
              <a:t>колеус</a:t>
            </a:r>
          </a:p>
        </p:txBody>
      </p:sp>
      <p:sp>
        <p:nvSpPr>
          <p:cNvPr id="3197" name="Text Box 125"/>
          <p:cNvSpPr txBox="1">
            <a:spLocks noChangeArrowheads="1"/>
          </p:cNvSpPr>
          <p:nvPr/>
        </p:nvSpPr>
        <p:spPr bwMode="auto">
          <a:xfrm>
            <a:off x="7380288" y="5589588"/>
            <a:ext cx="1368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/>
              <a:t>колеус </a:t>
            </a:r>
          </a:p>
          <a:p>
            <a:pPr eaLnBrk="1" hangingPunct="1"/>
            <a:r>
              <a:rPr lang="ru-RU"/>
              <a:t>гибридный</a:t>
            </a:r>
          </a:p>
        </p:txBody>
      </p:sp>
      <p:sp>
        <p:nvSpPr>
          <p:cNvPr id="3201" name="Line 129"/>
          <p:cNvSpPr>
            <a:spLocks noChangeShapeType="1"/>
          </p:cNvSpPr>
          <p:nvPr/>
        </p:nvSpPr>
        <p:spPr bwMode="auto">
          <a:xfrm flipV="1">
            <a:off x="7092950" y="2349500"/>
            <a:ext cx="935038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02" name="Line 130"/>
          <p:cNvSpPr>
            <a:spLocks noChangeShapeType="1"/>
          </p:cNvSpPr>
          <p:nvPr/>
        </p:nvSpPr>
        <p:spPr bwMode="auto">
          <a:xfrm>
            <a:off x="7956550" y="2349500"/>
            <a:ext cx="10429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03" name="Text Box 131"/>
          <p:cNvSpPr txBox="1">
            <a:spLocks noChangeArrowheads="1"/>
          </p:cNvSpPr>
          <p:nvPr/>
        </p:nvSpPr>
        <p:spPr bwMode="auto">
          <a:xfrm>
            <a:off x="8008938" y="2081213"/>
            <a:ext cx="7540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/>
              <a:t>газон</a:t>
            </a:r>
          </a:p>
        </p:txBody>
      </p:sp>
      <p:sp>
        <p:nvSpPr>
          <p:cNvPr id="3204" name="Line 132"/>
          <p:cNvSpPr>
            <a:spLocks noChangeShapeType="1"/>
          </p:cNvSpPr>
          <p:nvPr/>
        </p:nvSpPr>
        <p:spPr bwMode="auto">
          <a:xfrm>
            <a:off x="8316913" y="981075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12" name="WordArt 140"/>
          <p:cNvSpPr>
            <a:spLocks noChangeArrowheads="1" noChangeShapeType="1" noTextEdit="1"/>
          </p:cNvSpPr>
          <p:nvPr/>
        </p:nvSpPr>
        <p:spPr bwMode="auto">
          <a:xfrm rot="-180400">
            <a:off x="250825" y="0"/>
            <a:ext cx="2627313" cy="1412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9" lon="20699999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solidFill>
                  <a:schemeClr val="tx1">
                    <a:alpha val="99001"/>
                  </a:schemeClr>
                </a:solidFill>
                <a:latin typeface="Arial"/>
                <a:cs typeface="Arial"/>
              </a:rPr>
              <a:t>Клумба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solidFill>
                  <a:schemeClr val="tx1">
                    <a:alpha val="99001"/>
                  </a:schemeClr>
                </a:solidFill>
                <a:latin typeface="Arial"/>
                <a:cs typeface="Arial"/>
              </a:rPr>
              <a:t>"Звезда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solidFill>
                  <a:schemeClr val="tx1">
                    <a:alpha val="99001"/>
                  </a:schemeClr>
                </a:solidFill>
                <a:latin typeface="Arial"/>
                <a:cs typeface="Arial"/>
              </a:rPr>
              <a:t> Героя"</a:t>
            </a:r>
          </a:p>
        </p:txBody>
      </p:sp>
      <p:sp>
        <p:nvSpPr>
          <p:cNvPr id="3215" name="Line 143"/>
          <p:cNvSpPr>
            <a:spLocks noChangeShapeType="1"/>
          </p:cNvSpPr>
          <p:nvPr/>
        </p:nvSpPr>
        <p:spPr bwMode="auto">
          <a:xfrm>
            <a:off x="5940425" y="5445125"/>
            <a:ext cx="719138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16" name="Line 144"/>
          <p:cNvSpPr>
            <a:spLocks noChangeShapeType="1"/>
          </p:cNvSpPr>
          <p:nvPr/>
        </p:nvSpPr>
        <p:spPr bwMode="auto">
          <a:xfrm>
            <a:off x="6659563" y="6597650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18" name="Rectangle 146"/>
          <p:cNvSpPr>
            <a:spLocks noChangeArrowheads="1"/>
          </p:cNvSpPr>
          <p:nvPr/>
        </p:nvSpPr>
        <p:spPr bwMode="auto">
          <a:xfrm>
            <a:off x="6804025" y="6237288"/>
            <a:ext cx="13684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цинерария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611188" y="333375"/>
            <a:ext cx="8075612" cy="8636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Экспликация</a:t>
            </a:r>
            <a:br>
              <a:rPr lang="ru-RU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клумбы:</a:t>
            </a:r>
          </a:p>
        </p:txBody>
      </p:sp>
      <p:pic>
        <p:nvPicPr>
          <p:cNvPr id="52233" name="Picture 9" descr="Канна индийская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260350"/>
            <a:ext cx="2641600" cy="1981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35" name="Picture 11" descr="07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300787" y="0"/>
            <a:ext cx="2796117" cy="2097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36" name="Picture 12" descr="03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79388" y="4670425"/>
            <a:ext cx="2727325" cy="20351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37" name="Picture 13" descr="000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2276872"/>
            <a:ext cx="2592263" cy="23104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38" name="Picture 14" descr="Колеус гибридный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3933056"/>
            <a:ext cx="3241079" cy="24312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39" name="Picture 15" descr="lawn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4973" y="1275494"/>
            <a:ext cx="3599235" cy="24415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40" name="Picture 16" descr="Колеус гибридный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888" y="4567238"/>
            <a:ext cx="2808287" cy="21050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42" name="Picture 18" descr="альтернантера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770" y="2492374"/>
            <a:ext cx="2739005" cy="22327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2243" name="Oval 19"/>
          <p:cNvSpPr>
            <a:spLocks noChangeArrowheads="1"/>
          </p:cNvSpPr>
          <p:nvPr/>
        </p:nvSpPr>
        <p:spPr bwMode="auto">
          <a:xfrm>
            <a:off x="7019925" y="3860800"/>
            <a:ext cx="1512888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dirty="0" err="1"/>
              <a:t>Алиссум</a:t>
            </a:r>
            <a:endParaRPr lang="ru-RU" dirty="0"/>
          </a:p>
        </p:txBody>
      </p:sp>
      <p:sp>
        <p:nvSpPr>
          <p:cNvPr id="52244" name="Oval 20"/>
          <p:cNvSpPr>
            <a:spLocks noChangeArrowheads="1"/>
          </p:cNvSpPr>
          <p:nvPr/>
        </p:nvSpPr>
        <p:spPr bwMode="auto">
          <a:xfrm>
            <a:off x="7308304" y="5949280"/>
            <a:ext cx="1512888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Колеус гибр.</a:t>
            </a:r>
          </a:p>
        </p:txBody>
      </p:sp>
      <p:sp>
        <p:nvSpPr>
          <p:cNvPr id="52245" name="Oval 21"/>
          <p:cNvSpPr>
            <a:spLocks noChangeArrowheads="1"/>
          </p:cNvSpPr>
          <p:nvPr/>
        </p:nvSpPr>
        <p:spPr bwMode="auto">
          <a:xfrm>
            <a:off x="7631113" y="1484313"/>
            <a:ext cx="1512887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Сальвия</a:t>
            </a:r>
          </a:p>
        </p:txBody>
      </p:sp>
      <p:sp>
        <p:nvSpPr>
          <p:cNvPr id="52246" name="Oval 22"/>
          <p:cNvSpPr>
            <a:spLocks noChangeArrowheads="1"/>
          </p:cNvSpPr>
          <p:nvPr/>
        </p:nvSpPr>
        <p:spPr bwMode="auto">
          <a:xfrm>
            <a:off x="4572000" y="3141663"/>
            <a:ext cx="1512888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ru-RU"/>
          </a:p>
          <a:p>
            <a:pPr algn="ctr" eaLnBrk="1" hangingPunct="1"/>
            <a:r>
              <a:rPr lang="ru-RU"/>
              <a:t>Газон</a:t>
            </a:r>
          </a:p>
          <a:p>
            <a:pPr algn="ctr" eaLnBrk="1" hangingPunct="1"/>
            <a:endParaRPr lang="ru-RU"/>
          </a:p>
        </p:txBody>
      </p:sp>
      <p:sp>
        <p:nvSpPr>
          <p:cNvPr id="52247" name="Oval 23"/>
          <p:cNvSpPr>
            <a:spLocks noChangeArrowheads="1"/>
          </p:cNvSpPr>
          <p:nvPr/>
        </p:nvSpPr>
        <p:spPr bwMode="auto">
          <a:xfrm>
            <a:off x="4355976" y="5805264"/>
            <a:ext cx="1512887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Колеус гибр.</a:t>
            </a:r>
          </a:p>
        </p:txBody>
      </p:sp>
      <p:sp>
        <p:nvSpPr>
          <p:cNvPr id="52248" name="Oval 24"/>
          <p:cNvSpPr>
            <a:spLocks noChangeArrowheads="1"/>
          </p:cNvSpPr>
          <p:nvPr/>
        </p:nvSpPr>
        <p:spPr bwMode="auto">
          <a:xfrm>
            <a:off x="0" y="1773238"/>
            <a:ext cx="1512888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Канны</a:t>
            </a:r>
          </a:p>
        </p:txBody>
      </p:sp>
      <p:sp>
        <p:nvSpPr>
          <p:cNvPr id="52249" name="Oval 25"/>
          <p:cNvSpPr>
            <a:spLocks noChangeArrowheads="1"/>
          </p:cNvSpPr>
          <p:nvPr/>
        </p:nvSpPr>
        <p:spPr bwMode="auto">
          <a:xfrm>
            <a:off x="323850" y="3933825"/>
            <a:ext cx="1512888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Альтернан-</a:t>
            </a:r>
          </a:p>
          <a:p>
            <a:pPr algn="ctr" eaLnBrk="1" hangingPunct="1"/>
            <a:r>
              <a:rPr lang="ru-RU"/>
              <a:t>тера</a:t>
            </a:r>
          </a:p>
        </p:txBody>
      </p:sp>
      <p:sp>
        <p:nvSpPr>
          <p:cNvPr id="52250" name="Oval 26"/>
          <p:cNvSpPr>
            <a:spLocks noChangeArrowheads="1"/>
          </p:cNvSpPr>
          <p:nvPr/>
        </p:nvSpPr>
        <p:spPr bwMode="auto">
          <a:xfrm>
            <a:off x="1547813" y="6092825"/>
            <a:ext cx="1512887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Цинерария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Oval 5"/>
          <p:cNvSpPr>
            <a:spLocks noChangeArrowheads="1"/>
          </p:cNvSpPr>
          <p:nvPr/>
        </p:nvSpPr>
        <p:spPr bwMode="auto">
          <a:xfrm>
            <a:off x="0" y="981075"/>
            <a:ext cx="8964613" cy="4608513"/>
          </a:xfrm>
          <a:prstGeom prst="ellipse">
            <a:avLst/>
          </a:prstGeom>
          <a:solidFill>
            <a:srgbClr val="E9DA1B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50" name="Oval 6"/>
          <p:cNvSpPr>
            <a:spLocks noChangeArrowheads="1"/>
          </p:cNvSpPr>
          <p:nvPr/>
        </p:nvSpPr>
        <p:spPr bwMode="auto">
          <a:xfrm>
            <a:off x="179388" y="1125538"/>
            <a:ext cx="8569325" cy="4319587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56" name="AutoShape 12"/>
          <p:cNvSpPr>
            <a:spLocks noChangeArrowheads="1"/>
          </p:cNvSpPr>
          <p:nvPr/>
        </p:nvSpPr>
        <p:spPr bwMode="auto">
          <a:xfrm>
            <a:off x="3419475" y="1196975"/>
            <a:ext cx="2374900" cy="2232025"/>
          </a:xfrm>
          <a:prstGeom prst="star32">
            <a:avLst>
              <a:gd name="adj" fmla="val 37500"/>
            </a:avLst>
          </a:prstGeom>
          <a:solidFill>
            <a:srgbClr val="6600CC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58" name="AutoShape 14"/>
          <p:cNvSpPr>
            <a:spLocks noChangeArrowheads="1"/>
          </p:cNvSpPr>
          <p:nvPr/>
        </p:nvSpPr>
        <p:spPr bwMode="auto">
          <a:xfrm>
            <a:off x="3492500" y="3141663"/>
            <a:ext cx="2374900" cy="2232025"/>
          </a:xfrm>
          <a:prstGeom prst="star32">
            <a:avLst>
              <a:gd name="adj" fmla="val 37500"/>
            </a:avLst>
          </a:prstGeom>
          <a:solidFill>
            <a:srgbClr val="6600CC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59" name="Oval 15"/>
          <p:cNvSpPr>
            <a:spLocks noChangeArrowheads="1"/>
          </p:cNvSpPr>
          <p:nvPr/>
        </p:nvSpPr>
        <p:spPr bwMode="auto">
          <a:xfrm>
            <a:off x="4643438" y="2276475"/>
            <a:ext cx="3001962" cy="2016125"/>
          </a:xfrm>
          <a:prstGeom prst="ellipse">
            <a:avLst/>
          </a:prstGeom>
          <a:solidFill>
            <a:srgbClr val="E9DA1B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60" name="Oval 16"/>
          <p:cNvSpPr>
            <a:spLocks noChangeArrowheads="1"/>
          </p:cNvSpPr>
          <p:nvPr/>
        </p:nvSpPr>
        <p:spPr bwMode="auto">
          <a:xfrm>
            <a:off x="1547813" y="2276475"/>
            <a:ext cx="3001962" cy="2016125"/>
          </a:xfrm>
          <a:prstGeom prst="ellipse">
            <a:avLst/>
          </a:prstGeom>
          <a:solidFill>
            <a:srgbClr val="E9DA1B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65" name="AutoShape 21"/>
          <p:cNvSpPr>
            <a:spLocks noChangeArrowheads="1"/>
          </p:cNvSpPr>
          <p:nvPr/>
        </p:nvSpPr>
        <p:spPr bwMode="auto">
          <a:xfrm>
            <a:off x="6084888" y="2708275"/>
            <a:ext cx="2663825" cy="1185863"/>
          </a:xfrm>
          <a:prstGeom prst="flowChartDecision">
            <a:avLst/>
          </a:prstGeom>
          <a:solidFill>
            <a:srgbClr val="DF7BD3"/>
          </a:solidFill>
          <a:ln w="571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67" name="AutoShape 23"/>
          <p:cNvSpPr>
            <a:spLocks noChangeArrowheads="1"/>
          </p:cNvSpPr>
          <p:nvPr/>
        </p:nvSpPr>
        <p:spPr bwMode="auto">
          <a:xfrm>
            <a:off x="323850" y="2565400"/>
            <a:ext cx="2787650" cy="1185863"/>
          </a:xfrm>
          <a:prstGeom prst="flowChartDecision">
            <a:avLst/>
          </a:prstGeom>
          <a:solidFill>
            <a:srgbClr val="DF7BD3"/>
          </a:solidFill>
          <a:ln w="571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ru-RU">
              <a:solidFill>
                <a:schemeClr val="bg1"/>
              </a:solidFill>
            </a:endParaRPr>
          </a:p>
        </p:txBody>
      </p:sp>
      <p:sp>
        <p:nvSpPr>
          <p:cNvPr id="6168" name="AutoShape 24"/>
          <p:cNvSpPr>
            <a:spLocks noChangeArrowheads="1"/>
          </p:cNvSpPr>
          <p:nvPr/>
        </p:nvSpPr>
        <p:spPr bwMode="auto">
          <a:xfrm>
            <a:off x="1403350" y="2060575"/>
            <a:ext cx="6408738" cy="2447925"/>
          </a:xfrm>
          <a:prstGeom prst="flowChartDecision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69" name="AutoShape 25"/>
          <p:cNvSpPr>
            <a:spLocks noChangeArrowheads="1"/>
          </p:cNvSpPr>
          <p:nvPr/>
        </p:nvSpPr>
        <p:spPr bwMode="auto">
          <a:xfrm>
            <a:off x="1835150" y="2205038"/>
            <a:ext cx="5543550" cy="2160587"/>
          </a:xfrm>
          <a:prstGeom prst="flowChartDecision">
            <a:avLst/>
          </a:prstGeom>
          <a:solidFill>
            <a:srgbClr val="DF290B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72" name="WordArt 28"/>
          <p:cNvSpPr>
            <a:spLocks noChangeArrowheads="1" noChangeShapeType="1" noTextEdit="1"/>
          </p:cNvSpPr>
          <p:nvPr/>
        </p:nvSpPr>
        <p:spPr bwMode="auto">
          <a:xfrm>
            <a:off x="3131840" y="2780927"/>
            <a:ext cx="3096344" cy="97509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Мичуринск</a:t>
            </a:r>
            <a:endParaRPr lang="ru-RU" sz="3600" kern="10" dirty="0">
              <a:ln w="12700">
                <a:solidFill>
                  <a:schemeClr val="bg1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sp>
        <p:nvSpPr>
          <p:cNvPr id="6174" name="AutoShape 30"/>
          <p:cNvSpPr>
            <a:spLocks noChangeArrowheads="1"/>
          </p:cNvSpPr>
          <p:nvPr/>
        </p:nvSpPr>
        <p:spPr bwMode="auto">
          <a:xfrm rot="60373726">
            <a:off x="1870869" y="3321844"/>
            <a:ext cx="792163" cy="2447925"/>
          </a:xfrm>
          <a:prstGeom prst="moon">
            <a:avLst>
              <a:gd name="adj" fmla="val 50000"/>
            </a:avLst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75" name="AutoShape 31"/>
          <p:cNvSpPr>
            <a:spLocks noChangeArrowheads="1"/>
          </p:cNvSpPr>
          <p:nvPr/>
        </p:nvSpPr>
        <p:spPr bwMode="auto">
          <a:xfrm rot="47573958">
            <a:off x="1870870" y="729456"/>
            <a:ext cx="792162" cy="2447925"/>
          </a:xfrm>
          <a:prstGeom prst="moon">
            <a:avLst>
              <a:gd name="adj" fmla="val 50000"/>
            </a:avLst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76" name="AutoShape 32"/>
          <p:cNvSpPr>
            <a:spLocks noChangeArrowheads="1"/>
          </p:cNvSpPr>
          <p:nvPr/>
        </p:nvSpPr>
        <p:spPr bwMode="auto">
          <a:xfrm rot="49817300">
            <a:off x="6623845" y="872331"/>
            <a:ext cx="792162" cy="2447925"/>
          </a:xfrm>
          <a:prstGeom prst="moon">
            <a:avLst>
              <a:gd name="adj" fmla="val 50000"/>
            </a:avLst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pPr algn="ctr" eaLnBrk="1" hangingPunct="1"/>
            <a:endParaRPr lang="ru-RU"/>
          </a:p>
        </p:txBody>
      </p:sp>
      <p:sp>
        <p:nvSpPr>
          <p:cNvPr id="6177" name="AutoShape 33"/>
          <p:cNvSpPr>
            <a:spLocks noChangeArrowheads="1"/>
          </p:cNvSpPr>
          <p:nvPr/>
        </p:nvSpPr>
        <p:spPr bwMode="auto">
          <a:xfrm rot="101446560">
            <a:off x="6695282" y="3177381"/>
            <a:ext cx="792162" cy="2447925"/>
          </a:xfrm>
          <a:prstGeom prst="moon">
            <a:avLst>
              <a:gd name="adj" fmla="val 50000"/>
            </a:avLst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79" name="Rectangle 35"/>
          <p:cNvSpPr>
            <a:spLocks noChangeArrowheads="1"/>
          </p:cNvSpPr>
          <p:nvPr/>
        </p:nvSpPr>
        <p:spPr bwMode="auto">
          <a:xfrm>
            <a:off x="539750" y="5445125"/>
            <a:ext cx="1584325" cy="431800"/>
          </a:xfrm>
          <a:prstGeom prst="rect">
            <a:avLst/>
          </a:prstGeom>
          <a:solidFill>
            <a:srgbClr val="E9DA1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Бархатцы</a:t>
            </a:r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539750" y="6237288"/>
            <a:ext cx="1655763" cy="431800"/>
          </a:xfrm>
          <a:prstGeom prst="rect">
            <a:avLst/>
          </a:prstGeom>
          <a:solidFill>
            <a:srgbClr val="6600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dirty="0" err="1"/>
              <a:t>Агератум</a:t>
            </a:r>
            <a:endParaRPr lang="ru-RU" dirty="0"/>
          </a:p>
        </p:txBody>
      </p:sp>
      <p:sp>
        <p:nvSpPr>
          <p:cNvPr id="6181" name="Rectangle 37"/>
          <p:cNvSpPr>
            <a:spLocks noChangeArrowheads="1"/>
          </p:cNvSpPr>
          <p:nvPr/>
        </p:nvSpPr>
        <p:spPr bwMode="auto">
          <a:xfrm>
            <a:off x="3203575" y="5661025"/>
            <a:ext cx="2663825" cy="431800"/>
          </a:xfrm>
          <a:prstGeom prst="rect">
            <a:avLst/>
          </a:prstGeom>
          <a:solidFill>
            <a:srgbClr val="DF290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Бегония вечноцветущая.</a:t>
            </a:r>
          </a:p>
        </p:txBody>
      </p:sp>
      <p:sp>
        <p:nvSpPr>
          <p:cNvPr id="6182" name="Rectangle 38"/>
          <p:cNvSpPr>
            <a:spLocks noChangeArrowheads="1"/>
          </p:cNvSpPr>
          <p:nvPr/>
        </p:nvSpPr>
        <p:spPr bwMode="auto">
          <a:xfrm>
            <a:off x="6659563" y="6308725"/>
            <a:ext cx="1800225" cy="360363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Газон</a:t>
            </a:r>
          </a:p>
        </p:txBody>
      </p:sp>
      <p:sp>
        <p:nvSpPr>
          <p:cNvPr id="6183" name="Rectangle 39"/>
          <p:cNvSpPr>
            <a:spLocks noChangeArrowheads="1"/>
          </p:cNvSpPr>
          <p:nvPr/>
        </p:nvSpPr>
        <p:spPr bwMode="auto">
          <a:xfrm>
            <a:off x="6588125" y="5516563"/>
            <a:ext cx="1871663" cy="4333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Цинерария</a:t>
            </a:r>
          </a:p>
        </p:txBody>
      </p:sp>
      <p:sp>
        <p:nvSpPr>
          <p:cNvPr id="6185" name="Line 41"/>
          <p:cNvSpPr>
            <a:spLocks noChangeShapeType="1"/>
          </p:cNvSpPr>
          <p:nvPr/>
        </p:nvSpPr>
        <p:spPr bwMode="auto">
          <a:xfrm flipH="1">
            <a:off x="1403350" y="3933825"/>
            <a:ext cx="1081088" cy="15827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86" name="Line 42"/>
          <p:cNvSpPr>
            <a:spLocks noChangeShapeType="1"/>
          </p:cNvSpPr>
          <p:nvPr/>
        </p:nvSpPr>
        <p:spPr bwMode="auto">
          <a:xfrm flipH="1">
            <a:off x="755650" y="4797425"/>
            <a:ext cx="43180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87" name="Line 43"/>
          <p:cNvSpPr>
            <a:spLocks noChangeShapeType="1"/>
          </p:cNvSpPr>
          <p:nvPr/>
        </p:nvSpPr>
        <p:spPr bwMode="auto">
          <a:xfrm>
            <a:off x="4140200" y="46529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88" name="Line 44"/>
          <p:cNvSpPr>
            <a:spLocks noChangeShapeType="1"/>
          </p:cNvSpPr>
          <p:nvPr/>
        </p:nvSpPr>
        <p:spPr bwMode="auto">
          <a:xfrm flipH="1">
            <a:off x="2124075" y="4508500"/>
            <a:ext cx="1871663" cy="2016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89" name="Line 45"/>
          <p:cNvSpPr>
            <a:spLocks noChangeShapeType="1"/>
          </p:cNvSpPr>
          <p:nvPr/>
        </p:nvSpPr>
        <p:spPr bwMode="auto">
          <a:xfrm>
            <a:off x="5724525" y="4005263"/>
            <a:ext cx="1223963" cy="1655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90" name="Line 46"/>
          <p:cNvSpPr>
            <a:spLocks noChangeShapeType="1"/>
          </p:cNvSpPr>
          <p:nvPr/>
        </p:nvSpPr>
        <p:spPr bwMode="auto">
          <a:xfrm>
            <a:off x="6877050" y="4652963"/>
            <a:ext cx="574675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91" name="Line 47"/>
          <p:cNvSpPr>
            <a:spLocks noChangeShapeType="1"/>
          </p:cNvSpPr>
          <p:nvPr/>
        </p:nvSpPr>
        <p:spPr bwMode="auto">
          <a:xfrm>
            <a:off x="4572000" y="4005263"/>
            <a:ext cx="0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92" name="Rectangle 48"/>
          <p:cNvSpPr>
            <a:spLocks noChangeArrowheads="1"/>
          </p:cNvSpPr>
          <p:nvPr/>
        </p:nvSpPr>
        <p:spPr bwMode="auto">
          <a:xfrm>
            <a:off x="3203575" y="6237288"/>
            <a:ext cx="2736850" cy="431800"/>
          </a:xfrm>
          <a:prstGeom prst="rect">
            <a:avLst/>
          </a:prstGeom>
          <a:solidFill>
            <a:srgbClr val="DF7BD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Бегония вечноцветущая.</a:t>
            </a:r>
          </a:p>
        </p:txBody>
      </p:sp>
      <p:sp>
        <p:nvSpPr>
          <p:cNvPr id="6193" name="Rectangle 49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Овальная ковровая клумба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115888"/>
            <a:ext cx="8229600" cy="720725"/>
          </a:xfrm>
        </p:spPr>
        <p:txBody>
          <a:bodyPr/>
          <a:lstStyle/>
          <a:p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Экспликация</a:t>
            </a:r>
          </a:p>
        </p:txBody>
      </p:sp>
      <p:pic>
        <p:nvPicPr>
          <p:cNvPr id="31753" name="Picture 9" descr="бегония вечноцвет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11863" y="836613"/>
            <a:ext cx="2919412" cy="21859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7" name="Picture 1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6" y="3609387"/>
            <a:ext cx="3140031" cy="24310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9" name="Picture 15" descr="10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313906"/>
            <a:ext cx="2987824" cy="24810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60" name="Picture 16" descr="lawn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5" y="1340768"/>
            <a:ext cx="3501431" cy="23756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61" name="Picture 17" descr="04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4725144"/>
            <a:ext cx="2938462" cy="19589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63" name="Picture 19" descr="06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6136" y="3573016"/>
            <a:ext cx="3194227" cy="26648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765" name="Oval 21"/>
          <p:cNvSpPr>
            <a:spLocks noChangeArrowheads="1"/>
          </p:cNvSpPr>
          <p:nvPr/>
        </p:nvSpPr>
        <p:spPr bwMode="auto">
          <a:xfrm>
            <a:off x="251520" y="2348880"/>
            <a:ext cx="1512887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Бегония</a:t>
            </a:r>
          </a:p>
        </p:txBody>
      </p:sp>
      <p:sp>
        <p:nvSpPr>
          <p:cNvPr id="31766" name="Oval 22"/>
          <p:cNvSpPr>
            <a:spLocks noChangeArrowheads="1"/>
          </p:cNvSpPr>
          <p:nvPr/>
        </p:nvSpPr>
        <p:spPr bwMode="auto">
          <a:xfrm>
            <a:off x="6948488" y="5516563"/>
            <a:ext cx="1512887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Бархатцы</a:t>
            </a:r>
          </a:p>
        </p:txBody>
      </p:sp>
      <p:sp>
        <p:nvSpPr>
          <p:cNvPr id="31767" name="Oval 23"/>
          <p:cNvSpPr>
            <a:spLocks noChangeArrowheads="1"/>
          </p:cNvSpPr>
          <p:nvPr/>
        </p:nvSpPr>
        <p:spPr bwMode="auto">
          <a:xfrm>
            <a:off x="7019925" y="2636838"/>
            <a:ext cx="1512888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Бегония</a:t>
            </a:r>
          </a:p>
        </p:txBody>
      </p:sp>
      <p:sp>
        <p:nvSpPr>
          <p:cNvPr id="31768" name="Oval 24"/>
          <p:cNvSpPr>
            <a:spLocks noChangeArrowheads="1"/>
          </p:cNvSpPr>
          <p:nvPr/>
        </p:nvSpPr>
        <p:spPr bwMode="auto">
          <a:xfrm>
            <a:off x="3492500" y="3357563"/>
            <a:ext cx="1512888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Газон</a:t>
            </a:r>
          </a:p>
          <a:p>
            <a:pPr algn="ctr" eaLnBrk="1" hangingPunct="1"/>
            <a:r>
              <a:rPr lang="ru-RU"/>
              <a:t>рулонный</a:t>
            </a:r>
          </a:p>
        </p:txBody>
      </p:sp>
      <p:sp>
        <p:nvSpPr>
          <p:cNvPr id="31769" name="Oval 25"/>
          <p:cNvSpPr>
            <a:spLocks noChangeArrowheads="1"/>
          </p:cNvSpPr>
          <p:nvPr/>
        </p:nvSpPr>
        <p:spPr bwMode="auto">
          <a:xfrm>
            <a:off x="3203575" y="6021388"/>
            <a:ext cx="1512888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dirty="0" err="1"/>
              <a:t>Агератум</a:t>
            </a:r>
            <a:endParaRPr lang="ru-RU" dirty="0"/>
          </a:p>
        </p:txBody>
      </p:sp>
      <p:sp>
        <p:nvSpPr>
          <p:cNvPr id="31770" name="Oval 26"/>
          <p:cNvSpPr>
            <a:spLocks noChangeArrowheads="1"/>
          </p:cNvSpPr>
          <p:nvPr/>
        </p:nvSpPr>
        <p:spPr bwMode="auto">
          <a:xfrm>
            <a:off x="395288" y="5734050"/>
            <a:ext cx="1512887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Цинерария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6" name="Picture 4" descr="1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971600" y="268288"/>
            <a:ext cx="6808787" cy="658971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0838" name="WordArt 6"/>
          <p:cNvSpPr>
            <a:spLocks noChangeArrowheads="1" noChangeShapeType="1" noTextEdit="1"/>
          </p:cNvSpPr>
          <p:nvPr/>
        </p:nvSpPr>
        <p:spPr bwMode="auto">
          <a:xfrm>
            <a:off x="179388" y="333375"/>
            <a:ext cx="6552852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Клумба </a:t>
            </a:r>
            <a:r>
              <a:rPr lang="ru-RU" sz="36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«Мой город"</a:t>
            </a:r>
            <a:endParaRPr lang="ru-RU" sz="36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FF66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20839" name="Rectangle 7"/>
          <p:cNvSpPr>
            <a:spLocks noChangeArrowheads="1"/>
          </p:cNvSpPr>
          <p:nvPr/>
        </p:nvSpPr>
        <p:spPr bwMode="auto">
          <a:xfrm>
            <a:off x="179388" y="4652963"/>
            <a:ext cx="1655762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Альтернантера </a:t>
            </a:r>
          </a:p>
          <a:p>
            <a:pPr algn="ctr" eaLnBrk="1" hangingPunct="1"/>
            <a:r>
              <a:rPr lang="ru-RU"/>
              <a:t>зубчатая</a:t>
            </a:r>
          </a:p>
        </p:txBody>
      </p:sp>
      <p:sp>
        <p:nvSpPr>
          <p:cNvPr id="120840" name="Rectangle 8"/>
          <p:cNvSpPr>
            <a:spLocks noChangeArrowheads="1"/>
          </p:cNvSpPr>
          <p:nvPr/>
        </p:nvSpPr>
        <p:spPr bwMode="auto">
          <a:xfrm>
            <a:off x="179388" y="5805488"/>
            <a:ext cx="2305050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Альтернантера</a:t>
            </a:r>
          </a:p>
          <a:p>
            <a:pPr algn="ctr" eaLnBrk="1" hangingPunct="1"/>
            <a:r>
              <a:rPr lang="ru-RU"/>
              <a:t>зубчатая «</a:t>
            </a:r>
            <a:r>
              <a:rPr lang="en-US"/>
              <a:t>Rubignosa</a:t>
            </a:r>
            <a:r>
              <a:rPr lang="ru-RU"/>
              <a:t>»</a:t>
            </a:r>
          </a:p>
        </p:txBody>
      </p:sp>
      <p:sp>
        <p:nvSpPr>
          <p:cNvPr id="120841" name="Rectangle 9"/>
          <p:cNvSpPr>
            <a:spLocks noChangeArrowheads="1"/>
          </p:cNvSpPr>
          <p:nvPr/>
        </p:nvSpPr>
        <p:spPr bwMode="auto">
          <a:xfrm>
            <a:off x="7164388" y="6092825"/>
            <a:ext cx="172878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Песчаная </a:t>
            </a:r>
          </a:p>
          <a:p>
            <a:pPr algn="ctr" eaLnBrk="1" hangingPunct="1"/>
            <a:r>
              <a:rPr lang="ru-RU"/>
              <a:t>отсыпка</a:t>
            </a:r>
          </a:p>
        </p:txBody>
      </p:sp>
      <p:sp>
        <p:nvSpPr>
          <p:cNvPr id="120842" name="Rectangle 10"/>
          <p:cNvSpPr>
            <a:spLocks noChangeArrowheads="1"/>
          </p:cNvSpPr>
          <p:nvPr/>
        </p:nvSpPr>
        <p:spPr bwMode="auto">
          <a:xfrm>
            <a:off x="7164388" y="3429000"/>
            <a:ext cx="1979612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Кохия </a:t>
            </a:r>
          </a:p>
          <a:p>
            <a:pPr algn="ctr" eaLnBrk="1" hangingPunct="1"/>
            <a:r>
              <a:rPr lang="ru-RU"/>
              <a:t>метельчатая</a:t>
            </a:r>
          </a:p>
        </p:txBody>
      </p:sp>
      <p:sp>
        <p:nvSpPr>
          <p:cNvPr id="120843" name="Rectangle 11"/>
          <p:cNvSpPr>
            <a:spLocks noChangeArrowheads="1"/>
          </p:cNvSpPr>
          <p:nvPr/>
        </p:nvSpPr>
        <p:spPr bwMode="auto">
          <a:xfrm>
            <a:off x="7235825" y="1844675"/>
            <a:ext cx="1728788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Бегония</a:t>
            </a:r>
          </a:p>
          <a:p>
            <a:pPr algn="ctr" eaLnBrk="1" hangingPunct="1"/>
            <a:r>
              <a:rPr lang="ru-RU"/>
              <a:t> ярко-красная</a:t>
            </a:r>
          </a:p>
        </p:txBody>
      </p:sp>
      <p:sp>
        <p:nvSpPr>
          <p:cNvPr id="120844" name="Rectangle 12"/>
          <p:cNvSpPr>
            <a:spLocks noChangeArrowheads="1"/>
          </p:cNvSpPr>
          <p:nvPr/>
        </p:nvSpPr>
        <p:spPr bwMode="auto">
          <a:xfrm>
            <a:off x="6877050" y="4652963"/>
            <a:ext cx="22669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Агава американская</a:t>
            </a:r>
          </a:p>
          <a:p>
            <a:pPr algn="ctr" eaLnBrk="1" hangingPunct="1"/>
            <a:r>
              <a:rPr lang="ru-RU"/>
              <a:t>«Маргината»</a:t>
            </a:r>
          </a:p>
        </p:txBody>
      </p:sp>
      <p:sp>
        <p:nvSpPr>
          <p:cNvPr id="120845" name="Line 13"/>
          <p:cNvSpPr>
            <a:spLocks noChangeShapeType="1"/>
          </p:cNvSpPr>
          <p:nvPr/>
        </p:nvSpPr>
        <p:spPr bwMode="auto">
          <a:xfrm flipH="1">
            <a:off x="1331913" y="3860800"/>
            <a:ext cx="1727200" cy="86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0846" name="Line 14"/>
          <p:cNvSpPr>
            <a:spLocks noChangeShapeType="1"/>
          </p:cNvSpPr>
          <p:nvPr/>
        </p:nvSpPr>
        <p:spPr bwMode="auto">
          <a:xfrm flipH="1">
            <a:off x="1619250" y="4581525"/>
            <a:ext cx="1512888" cy="12239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0847" name="Line 15"/>
          <p:cNvSpPr>
            <a:spLocks noChangeShapeType="1"/>
          </p:cNvSpPr>
          <p:nvPr/>
        </p:nvSpPr>
        <p:spPr bwMode="auto">
          <a:xfrm flipV="1">
            <a:off x="4284663" y="2205038"/>
            <a:ext cx="3167062" cy="2873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0848" name="Line 16"/>
          <p:cNvSpPr>
            <a:spLocks noChangeShapeType="1"/>
          </p:cNvSpPr>
          <p:nvPr/>
        </p:nvSpPr>
        <p:spPr bwMode="auto">
          <a:xfrm>
            <a:off x="4643438" y="3284538"/>
            <a:ext cx="2881312" cy="288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0849" name="Line 17"/>
          <p:cNvSpPr>
            <a:spLocks noChangeShapeType="1"/>
          </p:cNvSpPr>
          <p:nvPr/>
        </p:nvSpPr>
        <p:spPr bwMode="auto">
          <a:xfrm>
            <a:off x="4356100" y="3573463"/>
            <a:ext cx="2663825" cy="1295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0850" name="Line 18"/>
          <p:cNvSpPr>
            <a:spLocks noChangeShapeType="1"/>
          </p:cNvSpPr>
          <p:nvPr/>
        </p:nvSpPr>
        <p:spPr bwMode="auto">
          <a:xfrm>
            <a:off x="5148263" y="5157788"/>
            <a:ext cx="2232025" cy="11509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2592288" cy="764704"/>
          </a:xfrm>
        </p:spPr>
        <p:txBody>
          <a:bodyPr/>
          <a:lstStyle/>
          <a:p>
            <a:r>
              <a:rPr lang="ru-RU" dirty="0" smtClean="0"/>
              <a:t>ГИПОТЕЗА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60648"/>
            <a:ext cx="7488832" cy="2304256"/>
          </a:xfrm>
        </p:spPr>
        <p:txBody>
          <a:bodyPr>
            <a:normAutofit fontScale="8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Если изучить историю возникновения и создания ковровых клумб, то возможно - ли создание гармоничных проектов озеленения своего города?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218" name="Picture 2" descr="C:\Documents and Settings\User\Мои документы\5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492896"/>
            <a:ext cx="6038228" cy="40355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9" name="Picture 5" descr="3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lum bright="10000" contrast="20000"/>
          </a:blip>
          <a:srcRect/>
          <a:stretch>
            <a:fillRect/>
          </a:stretch>
        </p:blipFill>
        <p:spPr>
          <a:xfrm>
            <a:off x="395288" y="620713"/>
            <a:ext cx="8229600" cy="5157787"/>
          </a:xfrm>
          <a:ln>
            <a:solidFill>
              <a:schemeClr val="tx1"/>
            </a:solidFill>
          </a:ln>
        </p:spPr>
      </p:pic>
      <p:sp>
        <p:nvSpPr>
          <p:cNvPr id="123910" name="Rectangle 6"/>
          <p:cNvSpPr>
            <a:spLocks noChangeArrowheads="1"/>
          </p:cNvSpPr>
          <p:nvPr/>
        </p:nvSpPr>
        <p:spPr bwMode="auto">
          <a:xfrm>
            <a:off x="323850" y="476250"/>
            <a:ext cx="4895850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План в 3-хмерном изображении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3"/>
          <p:cNvPicPr>
            <a:picLocks noChangeAspect="1" noChangeArrowheads="1"/>
          </p:cNvPicPr>
          <p:nvPr/>
        </p:nvPicPr>
        <p:blipFill>
          <a:blip r:embed="rId2" cstate="print">
            <a:lum bright="10000" contrast="40000"/>
          </a:blip>
          <a:srcRect/>
          <a:stretch>
            <a:fillRect/>
          </a:stretch>
        </p:blipFill>
        <p:spPr>
          <a:xfrm>
            <a:off x="179512" y="620688"/>
            <a:ext cx="8674253" cy="581769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3" name="Picture 5" descr="1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>
          <a:xfrm>
            <a:off x="900113" y="390525"/>
            <a:ext cx="7559675" cy="6467475"/>
          </a:xfrm>
        </p:spPr>
      </p:pic>
      <p:sp>
        <p:nvSpPr>
          <p:cNvPr id="171015" name="WordArt 7"/>
          <p:cNvSpPr>
            <a:spLocks noChangeArrowheads="1" noChangeShapeType="1" noTextEdit="1"/>
          </p:cNvSpPr>
          <p:nvPr/>
        </p:nvSpPr>
        <p:spPr bwMode="auto">
          <a:xfrm>
            <a:off x="323850" y="260350"/>
            <a:ext cx="419417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Клумба с фонтаном</a:t>
            </a:r>
          </a:p>
        </p:txBody>
      </p:sp>
      <p:sp>
        <p:nvSpPr>
          <p:cNvPr id="171016" name="Rectangle 8"/>
          <p:cNvSpPr>
            <a:spLocks noChangeArrowheads="1"/>
          </p:cNvSpPr>
          <p:nvPr/>
        </p:nvSpPr>
        <p:spPr bwMode="auto">
          <a:xfrm>
            <a:off x="7308850" y="5516563"/>
            <a:ext cx="1835150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Колеус</a:t>
            </a:r>
          </a:p>
          <a:p>
            <a:pPr algn="ctr" eaLnBrk="1" hangingPunct="1"/>
            <a:r>
              <a:rPr lang="ru-RU"/>
              <a:t>шлемниковидный</a:t>
            </a:r>
          </a:p>
        </p:txBody>
      </p:sp>
      <p:sp>
        <p:nvSpPr>
          <p:cNvPr id="171017" name="Rectangle 9"/>
          <p:cNvSpPr>
            <a:spLocks noChangeArrowheads="1"/>
          </p:cNvSpPr>
          <p:nvPr/>
        </p:nvSpPr>
        <p:spPr bwMode="auto">
          <a:xfrm>
            <a:off x="7164388" y="1557338"/>
            <a:ext cx="172878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Вербена </a:t>
            </a:r>
          </a:p>
          <a:p>
            <a:pPr algn="ctr" eaLnBrk="1" hangingPunct="1"/>
            <a:r>
              <a:rPr lang="ru-RU"/>
              <a:t>гибридная</a:t>
            </a:r>
          </a:p>
        </p:txBody>
      </p:sp>
      <p:sp>
        <p:nvSpPr>
          <p:cNvPr id="171018" name="Rectangle 10"/>
          <p:cNvSpPr>
            <a:spLocks noChangeArrowheads="1"/>
          </p:cNvSpPr>
          <p:nvPr/>
        </p:nvSpPr>
        <p:spPr bwMode="auto">
          <a:xfrm>
            <a:off x="0" y="2060575"/>
            <a:ext cx="172878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Гравийная</a:t>
            </a:r>
          </a:p>
          <a:p>
            <a:pPr algn="ctr" eaLnBrk="1" hangingPunct="1"/>
            <a:r>
              <a:rPr lang="ru-RU"/>
              <a:t>отсыпка</a:t>
            </a:r>
          </a:p>
        </p:txBody>
      </p:sp>
      <p:sp>
        <p:nvSpPr>
          <p:cNvPr id="171019" name="Rectangle 11"/>
          <p:cNvSpPr>
            <a:spLocks noChangeArrowheads="1"/>
          </p:cNvSpPr>
          <p:nvPr/>
        </p:nvSpPr>
        <p:spPr bwMode="auto">
          <a:xfrm>
            <a:off x="827088" y="5661025"/>
            <a:ext cx="172878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Колеус </a:t>
            </a:r>
            <a:endParaRPr lang="en-US"/>
          </a:p>
          <a:p>
            <a:pPr algn="ctr" eaLnBrk="1" hangingPunct="1"/>
            <a:r>
              <a:rPr lang="ru-RU"/>
              <a:t>«</a:t>
            </a:r>
            <a:r>
              <a:rPr lang="en-US"/>
              <a:t>Glennis</a:t>
            </a:r>
            <a:r>
              <a:rPr lang="ru-RU"/>
              <a:t>»</a:t>
            </a:r>
          </a:p>
        </p:txBody>
      </p:sp>
      <p:sp>
        <p:nvSpPr>
          <p:cNvPr id="171020" name="Rectangle 12"/>
          <p:cNvSpPr>
            <a:spLocks noChangeArrowheads="1"/>
          </p:cNvSpPr>
          <p:nvPr/>
        </p:nvSpPr>
        <p:spPr bwMode="auto">
          <a:xfrm>
            <a:off x="7308850" y="3933825"/>
            <a:ext cx="172878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/>
              <a:t>Фонтан</a:t>
            </a:r>
          </a:p>
        </p:txBody>
      </p:sp>
      <p:sp>
        <p:nvSpPr>
          <p:cNvPr id="171021" name="Line 13"/>
          <p:cNvSpPr>
            <a:spLocks noChangeShapeType="1"/>
          </p:cNvSpPr>
          <p:nvPr/>
        </p:nvSpPr>
        <p:spPr bwMode="auto">
          <a:xfrm flipH="1">
            <a:off x="5651500" y="1844675"/>
            <a:ext cx="1657350" cy="5048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1022" name="Line 14"/>
          <p:cNvSpPr>
            <a:spLocks noChangeShapeType="1"/>
          </p:cNvSpPr>
          <p:nvPr/>
        </p:nvSpPr>
        <p:spPr bwMode="auto">
          <a:xfrm flipH="1" flipV="1">
            <a:off x="5148263" y="4149725"/>
            <a:ext cx="2447925" cy="15113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1023" name="Line 15"/>
          <p:cNvSpPr>
            <a:spLocks noChangeShapeType="1"/>
          </p:cNvSpPr>
          <p:nvPr/>
        </p:nvSpPr>
        <p:spPr bwMode="auto">
          <a:xfrm flipH="1">
            <a:off x="6588125" y="5661025"/>
            <a:ext cx="1008063" cy="73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1024" name="Line 16"/>
          <p:cNvSpPr>
            <a:spLocks noChangeShapeType="1"/>
          </p:cNvSpPr>
          <p:nvPr/>
        </p:nvSpPr>
        <p:spPr bwMode="auto">
          <a:xfrm flipH="1" flipV="1">
            <a:off x="4356100" y="3644900"/>
            <a:ext cx="3095625" cy="5048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1025" name="Line 17"/>
          <p:cNvSpPr>
            <a:spLocks noChangeShapeType="1"/>
          </p:cNvSpPr>
          <p:nvPr/>
        </p:nvSpPr>
        <p:spPr bwMode="auto">
          <a:xfrm flipV="1">
            <a:off x="2339975" y="4365625"/>
            <a:ext cx="1295400" cy="15113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1026" name="Line 18"/>
          <p:cNvSpPr>
            <a:spLocks noChangeShapeType="1"/>
          </p:cNvSpPr>
          <p:nvPr/>
        </p:nvSpPr>
        <p:spPr bwMode="auto">
          <a:xfrm>
            <a:off x="2339975" y="5876925"/>
            <a:ext cx="1152525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1027" name="Line 19"/>
          <p:cNvSpPr>
            <a:spLocks noChangeShapeType="1"/>
          </p:cNvSpPr>
          <p:nvPr/>
        </p:nvSpPr>
        <p:spPr bwMode="auto">
          <a:xfrm flipV="1">
            <a:off x="2339975" y="5445125"/>
            <a:ext cx="863600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1029" name="Line 21"/>
          <p:cNvSpPr>
            <a:spLocks noChangeShapeType="1"/>
          </p:cNvSpPr>
          <p:nvPr/>
        </p:nvSpPr>
        <p:spPr bwMode="auto">
          <a:xfrm flipV="1">
            <a:off x="1619250" y="1989138"/>
            <a:ext cx="43180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1030" name="Line 22"/>
          <p:cNvSpPr>
            <a:spLocks noChangeShapeType="1"/>
          </p:cNvSpPr>
          <p:nvPr/>
        </p:nvSpPr>
        <p:spPr bwMode="auto">
          <a:xfrm>
            <a:off x="1619250" y="2420938"/>
            <a:ext cx="1081088" cy="5032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МОИ ДОКУМЕНТЫ\Мои рисуночки\Коллекция картинок (Microsoft)\j03138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59632" y="836712"/>
            <a:ext cx="63367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/>
          <a:lstStyle/>
          <a:p>
            <a:r>
              <a:rPr lang="ru-RU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ИСТОЧНИКИ ИНФОРМАЦИИ:</a:t>
            </a:r>
            <a:endParaRPr lang="ru-RU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196752"/>
            <a:ext cx="8147248" cy="525898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 smtClean="0"/>
              <a:t>Кичунов, Н. И. Цветники и партеры : устройство ковровых клумб, рабаток, арабесок, цветочных и лиственных групп. - 2-е </a:t>
            </a:r>
            <a:r>
              <a:rPr lang="ru-RU" dirty="0" err="1" smtClean="0"/>
              <a:t>изд</a:t>
            </a:r>
            <a:r>
              <a:rPr lang="en-US" dirty="0" smtClean="0"/>
              <a:t>.</a:t>
            </a:r>
            <a:r>
              <a:rPr lang="ru-RU" dirty="0" smtClean="0"/>
              <a:t>- СПб. 1912.</a:t>
            </a:r>
          </a:p>
          <a:p>
            <a:r>
              <a:rPr lang="ru-RU" dirty="0" smtClean="0"/>
              <a:t>Киселев, Г. Е. Цветоводство / под ред. А. Я. Дреймана. - М. : Сельхозгиз, 1937</a:t>
            </a:r>
          </a:p>
          <a:p>
            <a:r>
              <a:rPr lang="ru-RU" dirty="0" smtClean="0"/>
              <a:t>О. В. Ларина, Е. Н. Зубова. Ковровые и цветочные клумбы. Изд-во: Феникс.2005.</a:t>
            </a:r>
          </a:p>
          <a:p>
            <a:r>
              <a:rPr lang="ru-RU" u="sng" dirty="0" smtClean="0">
                <a:solidFill>
                  <a:schemeClr val="bg2">
                    <a:lumMod val="50000"/>
                  </a:schemeClr>
                </a:solidFill>
              </a:rPr>
              <a:t>Интернет  ресурсы:</a:t>
            </a:r>
          </a:p>
          <a:p>
            <a:r>
              <a:rPr lang="en-US" dirty="0" smtClean="0"/>
              <a:t>http://www.elfi.ru/article/</a:t>
            </a:r>
            <a:endParaRPr lang="ru-RU" dirty="0" smtClean="0"/>
          </a:p>
          <a:p>
            <a:r>
              <a:rPr lang="en-US" dirty="0" smtClean="0"/>
              <a:t>http://www.pro-landshaft.ru/</a:t>
            </a:r>
            <a:endParaRPr lang="ru-RU" dirty="0" smtClean="0"/>
          </a:p>
          <a:p>
            <a:r>
              <a:rPr lang="en-US" dirty="0" smtClean="0"/>
              <a:t>http://www.Gardener.ru</a:t>
            </a:r>
            <a:endParaRPr lang="ru-RU" dirty="0" smtClean="0"/>
          </a:p>
          <a:p>
            <a:r>
              <a:rPr lang="en-US" dirty="0" smtClean="0"/>
              <a:t>http://sad-sevzap.ru/sad-na-sezon/kovrovye-tsvetniki-na-sezon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accent1"/>
                </a:solidFill>
              </a:rPr>
              <a:t>Этапы проекта: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3115728"/>
          </a:xfrm>
          <a:solidFill>
            <a:schemeClr val="tx2">
              <a:lumMod val="20000"/>
              <a:lumOff val="80000"/>
            </a:schemeClr>
          </a:solidFill>
          <a:ln>
            <a:solidFill>
              <a:srgbClr val="990099"/>
            </a:solidFill>
          </a:ln>
        </p:spPr>
        <p:txBody>
          <a:bodyPr>
            <a:normAutofit/>
          </a:bodyPr>
          <a:lstStyle/>
          <a:p>
            <a:r>
              <a:rPr lang="ru-RU" dirty="0" smtClean="0"/>
              <a:t>Знакомство с историей и классификацией ковровых клумб, ассортиментом ковровых растений, их агротехникой, современными конкурсами и фестивалями цветников;</a:t>
            </a:r>
          </a:p>
          <a:p>
            <a:r>
              <a:rPr lang="ru-RU" dirty="0" smtClean="0"/>
              <a:t>Подбор растений для ковровых цветников;</a:t>
            </a:r>
          </a:p>
          <a:p>
            <a:r>
              <a:rPr lang="ru-RU" dirty="0" smtClean="0"/>
              <a:t>Разработка концепции и проектов ковровых клумб для своего города.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320040"/>
            <a:ext cx="7920880" cy="1812816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Ковровая клумба – это способ высаживания низкорослых цветущих растений и растений с цветной листвой, в результате которого образуются сложные узоры, напоминающие орнамент ковра. </a:t>
            </a:r>
            <a:br>
              <a:rPr lang="ru-RU" sz="2400" dirty="0" smtClean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2816"/>
            <a:ext cx="7239000" cy="49406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004048" y="630932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Москва. ВВЦ.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28600"/>
            <a:ext cx="7499176" cy="1832248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ковровые </a:t>
            </a:r>
            <a:r>
              <a:rPr lang="ru-RU" sz="2000" dirty="0">
                <a:solidFill>
                  <a:schemeClr val="tx1"/>
                </a:solidFill>
              </a:rPr>
              <a:t>клумбы почти исчезли из озеленения, но иногда все же встречаются в городском озеленении. Это очень декоративные </a:t>
            </a:r>
            <a:r>
              <a:rPr lang="ru-RU" sz="2000" dirty="0" smtClean="0">
                <a:solidFill>
                  <a:schemeClr val="tx1"/>
                </a:solidFill>
              </a:rPr>
              <a:t>клумбы и уход </a:t>
            </a:r>
            <a:r>
              <a:rPr lang="ru-RU" sz="2000" dirty="0">
                <a:solidFill>
                  <a:schemeClr val="tx1"/>
                </a:solidFill>
              </a:rPr>
              <a:t>за ними чрезвычайно трудоёмок.</a:t>
            </a:r>
            <a:br>
              <a:rPr lang="ru-RU" sz="2000" dirty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7544" y="1844824"/>
            <a:ext cx="7142623" cy="48760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28600"/>
            <a:ext cx="7211144" cy="1688232"/>
          </a:xfrm>
        </p:spPr>
        <p:txBody>
          <a:bodyPr>
            <a:normAutofit/>
          </a:bodyPr>
          <a:lstStyle/>
          <a:p>
            <a:r>
              <a:rPr lang="ru-RU" sz="2200" dirty="0">
                <a:solidFill>
                  <a:schemeClr val="tx1"/>
                </a:solidFill>
              </a:rPr>
              <a:t>Ковровые клумбы часто используются для декора объемных открытых территорий, не занятых различными посадками.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" name="Picture 3" descr="D:\МОИ ДОКУМЕНТЫ\Vistavki\1119098779368046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9552" y="1700808"/>
            <a:ext cx="7125725" cy="48760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0"/>
            <a:ext cx="7488832" cy="162880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Данного типа клумбы характерны для открытой территории перед парадной частью входа в дом, вдоль садовых дорожек, напротив искусственного водоема или фонтана.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9552" y="1628800"/>
            <a:ext cx="7200800" cy="48965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131840" y="6093296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Фестиваль цветников в Кузьминках -2003г.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971</TotalTime>
  <Words>1194</Words>
  <Application>Microsoft Office PowerPoint</Application>
  <PresentationFormat>Экран (4:3)</PresentationFormat>
  <Paragraphs>142</Paragraphs>
  <Slides>43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43</vt:i4>
      </vt:variant>
    </vt:vector>
  </HeadingPairs>
  <TitlesOfParts>
    <vt:vector size="46" baseType="lpstr">
      <vt:lpstr>Изящная</vt:lpstr>
      <vt:lpstr>Тема Office</vt:lpstr>
      <vt:lpstr>1_Тема Office</vt:lpstr>
      <vt:lpstr>     КОВРОВЫЕ  КЛУМБЫ</vt:lpstr>
      <vt:lpstr>Слайд 2</vt:lpstr>
      <vt:lpstr>Цели и задачи проекта:</vt:lpstr>
      <vt:lpstr>ГИПОТЕЗА</vt:lpstr>
      <vt:lpstr>Этапы проекта:</vt:lpstr>
      <vt:lpstr>Ковровая клумба – это способ высаживания низкорослых цветущих растений и растений с цветной листвой, в результате которого образуются сложные узоры, напоминающие орнамент ковра.  </vt:lpstr>
      <vt:lpstr>ковровые клумбы почти исчезли из озеленения, но иногда все же встречаются в городском озеленении. Это очень декоративные клумбы и уход за ними чрезвычайно трудоёмок. </vt:lpstr>
      <vt:lpstr>Ковровые клумбы часто используются для декора объемных открытых территорий, не занятых различными посадками.  </vt:lpstr>
      <vt:lpstr>Данного типа клумбы характерны для открытой территории перед парадной частью входа в дом, вдоль садовых дорожек, напротив искусственного водоема или фонтана.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СХЕМЫ  ковровых клумб из книги Кичунова Н.И. «Цветники и партер» 1904г.</vt:lpstr>
      <vt:lpstr>Слайд 21</vt:lpstr>
      <vt:lpstr>Советская цветочно-декоративная живопись</vt:lpstr>
      <vt:lpstr>Слайд 23</vt:lpstr>
      <vt:lpstr>Современные клумбы</vt:lpstr>
      <vt:lpstr>Слайд 25</vt:lpstr>
      <vt:lpstr>Слайд 26</vt:lpstr>
      <vt:lpstr>Слайд 27</vt:lpstr>
      <vt:lpstr>Слайд 28</vt:lpstr>
      <vt:lpstr>Слайд 29</vt:lpstr>
      <vt:lpstr>Посадка растений.</vt:lpstr>
      <vt:lpstr>Слайд 31</vt:lpstr>
      <vt:lpstr>В проектировании ковровых клумб используются: бегония, кохия, алиссум, фиалки, петунии, колеус, цинерария, лобелия, бархатцы, агератум, и др. почвопокровные растения. </vt:lpstr>
      <vt:lpstr>В составлении схем размещения цветов в клумбах учитывалось следующее: </vt:lpstr>
      <vt:lpstr>Создание проектов ковровых клумб для нашего города</vt:lpstr>
      <vt:lpstr>Слайд 35</vt:lpstr>
      <vt:lpstr>Экспликация клумбы:</vt:lpstr>
      <vt:lpstr>Овальная ковровая клумба </vt:lpstr>
      <vt:lpstr>Экспликация</vt:lpstr>
      <vt:lpstr>Слайд 39</vt:lpstr>
      <vt:lpstr>Слайд 40</vt:lpstr>
      <vt:lpstr>Слайд 41</vt:lpstr>
      <vt:lpstr>Слайд 42</vt:lpstr>
      <vt:lpstr>ИСТОЧНИКИ ИНФОРМАЦИИ: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КОВРОВЫЕ    КЛУМБЫ</dc:title>
  <dc:creator>User</dc:creator>
  <cp:lastModifiedBy>User</cp:lastModifiedBy>
  <cp:revision>88</cp:revision>
  <dcterms:created xsi:type="dcterms:W3CDTF">2011-01-10T14:21:19Z</dcterms:created>
  <dcterms:modified xsi:type="dcterms:W3CDTF">2012-01-25T08:21:56Z</dcterms:modified>
</cp:coreProperties>
</file>